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notesMasterIdLst>
    <p:notesMasterId r:id="rId1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5" Type="http://schemas.openxmlformats.org/officeDocument/2006/relationships/image" Target="../media/image-1-5.png"/><Relationship Id="rId6" Type="http://schemas.openxmlformats.org/officeDocument/2006/relationships/image" Target="../media/image-1-6.png"/><Relationship Id="rId7" Type="http://schemas.openxmlformats.org/officeDocument/2006/relationships/image" Target="../media/image-1-7.png"/><Relationship Id="rId8" Type="http://schemas.openxmlformats.org/officeDocument/2006/relationships/image" Target="../media/image-1-8.png"/><Relationship Id="rId9" Type="http://schemas.openxmlformats.org/officeDocument/2006/relationships/image" Target="../media/image-1-9.png"/><Relationship Id="rId10" Type="http://schemas.openxmlformats.org/officeDocument/2006/relationships/image" Target="../media/image-1-10.png"/><Relationship Id="rId11" Type="http://schemas.openxmlformats.org/officeDocument/2006/relationships/image" Target="../media/image-1-11.png"/><Relationship Id="rId12" Type="http://schemas.openxmlformats.org/officeDocument/2006/relationships/image" Target="../media/image-1-12.png"/><Relationship Id="rId13" Type="http://schemas.openxmlformats.org/officeDocument/2006/relationships/image" Target="../media/image-1-13.png"/><Relationship Id="rId14" Type="http://schemas.openxmlformats.org/officeDocument/2006/relationships/image" Target="../media/image-1-14.png"/><Relationship Id="rId15" Type="http://schemas.openxmlformats.org/officeDocument/2006/relationships/image" Target="../media/image-1-15.png"/><Relationship Id="rId16" Type="http://schemas.openxmlformats.org/officeDocument/2006/relationships/slideLayout" Target="../slideLayouts/slideLayout1.xml"/><Relationship Id="rId17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0-image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image" Target="../media/image-10-10.png"/><Relationship Id="rId11" Type="http://schemas.openxmlformats.org/officeDocument/2006/relationships/image" Target="../media/image-10-11.png"/><Relationship Id="rId12" Type="http://schemas.openxmlformats.org/officeDocument/2006/relationships/image" Target="../media/image-10-12.png"/><Relationship Id="rId13" Type="http://schemas.openxmlformats.org/officeDocument/2006/relationships/image" Target="../media/image-10-13.png"/><Relationship Id="rId14" Type="http://schemas.openxmlformats.org/officeDocument/2006/relationships/image" Target="../media/image-10-14.png"/><Relationship Id="rId15" Type="http://schemas.openxmlformats.org/officeDocument/2006/relationships/image" Target="../media/image-10-15.png"/><Relationship Id="rId16" Type="http://schemas.openxmlformats.org/officeDocument/2006/relationships/image" Target="../media/image-10-16.png"/><Relationship Id="rId17" Type="http://schemas.openxmlformats.org/officeDocument/2006/relationships/image" Target="../media/image-10-17.png"/><Relationship Id="rId18" Type="http://schemas.openxmlformats.org/officeDocument/2006/relationships/image" Target="../media/image-10-18.png"/><Relationship Id="rId19" Type="http://schemas.openxmlformats.org/officeDocument/2006/relationships/image" Target="../media/image-10-19.png"/><Relationship Id="rId20" Type="http://schemas.openxmlformats.org/officeDocument/2006/relationships/image" Target="../media/image-10-20.png"/><Relationship Id="rId21" Type="http://schemas.openxmlformats.org/officeDocument/2006/relationships/image" Target="../media/image-10-21.png"/><Relationship Id="rId22" Type="http://schemas.openxmlformats.org/officeDocument/2006/relationships/image" Target="../media/image-10-22.png"/><Relationship Id="rId23" Type="http://schemas.openxmlformats.org/officeDocument/2006/relationships/image" Target="../media/image-10-23.png"/><Relationship Id="rId24" Type="http://schemas.openxmlformats.org/officeDocument/2006/relationships/image" Target="../media/image-10-24.png"/><Relationship Id="rId25" Type="http://schemas.openxmlformats.org/officeDocument/2006/relationships/slideLayout" Target="../slideLayouts/slideLayout1.xml"/><Relationship Id="rId26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image" Target="../media/image-2-6.png"/><Relationship Id="rId7" Type="http://schemas.openxmlformats.org/officeDocument/2006/relationships/image" Target="../media/image-2-7.png"/><Relationship Id="rId8" Type="http://schemas.openxmlformats.org/officeDocument/2006/relationships/image" Target="../media/image-2-8.png"/><Relationship Id="rId9" Type="http://schemas.openxmlformats.org/officeDocument/2006/relationships/image" Target="../media/image-2-9.png"/><Relationship Id="rId10" Type="http://schemas.openxmlformats.org/officeDocument/2006/relationships/image" Target="../media/image-2-10.png"/><Relationship Id="rId11" Type="http://schemas.openxmlformats.org/officeDocument/2006/relationships/image" Target="../media/image-2-11.png"/><Relationship Id="rId12" Type="http://schemas.openxmlformats.org/officeDocument/2006/relationships/image" Target="../media/image-2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image" Target="../media/image-3-12.png"/><Relationship Id="rId13" Type="http://schemas.openxmlformats.org/officeDocument/2006/relationships/image" Target="../media/image-3-13.png"/><Relationship Id="rId14" Type="http://schemas.openxmlformats.org/officeDocument/2006/relationships/image" Target="../media/image-3-14.png"/><Relationship Id="rId15" Type="http://schemas.openxmlformats.org/officeDocument/2006/relationships/image" Target="../media/image-3-15.png"/><Relationship Id="rId16" Type="http://schemas.openxmlformats.org/officeDocument/2006/relationships/image" Target="../media/image-3-16.png"/><Relationship Id="rId17" Type="http://schemas.openxmlformats.org/officeDocument/2006/relationships/image" Target="../media/image-3-17.png"/><Relationship Id="rId18" Type="http://schemas.openxmlformats.org/officeDocument/2006/relationships/image" Target="../media/image-3-18.png"/><Relationship Id="rId19" Type="http://schemas.openxmlformats.org/officeDocument/2006/relationships/image" Target="../media/image-3-19.png"/><Relationship Id="rId20" Type="http://schemas.openxmlformats.org/officeDocument/2006/relationships/slideLayout" Target="../slideLayouts/slideLayout1.xml"/><Relationship Id="rId2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image" Target="../media/image-4-13.png"/><Relationship Id="rId14" Type="http://schemas.openxmlformats.org/officeDocument/2006/relationships/image" Target="../media/image-4-14.png"/><Relationship Id="rId15" Type="http://schemas.openxmlformats.org/officeDocument/2006/relationships/image" Target="../media/image-4-15.png"/><Relationship Id="rId16" Type="http://schemas.openxmlformats.org/officeDocument/2006/relationships/image" Target="../media/image-4-16.png"/><Relationship Id="rId17" Type="http://schemas.openxmlformats.org/officeDocument/2006/relationships/image" Target="../media/image-4-17.png"/><Relationship Id="rId18" Type="http://schemas.openxmlformats.org/officeDocument/2006/relationships/image" Target="../media/image-4-18.png"/><Relationship Id="rId19" Type="http://schemas.openxmlformats.org/officeDocument/2006/relationships/image" Target="../media/image-4-19.png"/><Relationship Id="rId20" Type="http://schemas.openxmlformats.org/officeDocument/2006/relationships/slideLayout" Target="../slideLayouts/slideLayout1.xml"/><Relationship Id="rId2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image" Target="../media/image-5-11.png"/><Relationship Id="rId12" Type="http://schemas.openxmlformats.org/officeDocument/2006/relationships/image" Target="../media/image-5-12.png"/><Relationship Id="rId13" Type="http://schemas.openxmlformats.org/officeDocument/2006/relationships/image" Target="../media/image-5-13.png"/><Relationship Id="rId14" Type="http://schemas.openxmlformats.org/officeDocument/2006/relationships/image" Target="../media/image-5-14.png"/><Relationship Id="rId15" Type="http://schemas.openxmlformats.org/officeDocument/2006/relationships/slideLayout" Target="../slideLayouts/slideLayout1.xml"/><Relationship Id="rId1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image" Target="../media/image-6-11.png"/><Relationship Id="rId12" Type="http://schemas.openxmlformats.org/officeDocument/2006/relationships/image" Target="../media/image-6-12.png"/><Relationship Id="rId13" Type="http://schemas.openxmlformats.org/officeDocument/2006/relationships/image" Target="../media/image-6-13.png"/><Relationship Id="rId14" Type="http://schemas.openxmlformats.org/officeDocument/2006/relationships/image" Target="../media/image-6-14.png"/><Relationship Id="rId15" Type="http://schemas.openxmlformats.org/officeDocument/2006/relationships/image" Target="../media/image-6-15.png"/><Relationship Id="rId16" Type="http://schemas.openxmlformats.org/officeDocument/2006/relationships/image" Target="../media/image-6-16.png"/><Relationship Id="rId17" Type="http://schemas.openxmlformats.org/officeDocument/2006/relationships/image" Target="../media/image-6-17.png"/><Relationship Id="rId18" Type="http://schemas.openxmlformats.org/officeDocument/2006/relationships/image" Target="../media/image-6-18.png"/><Relationship Id="rId19" Type="http://schemas.openxmlformats.org/officeDocument/2006/relationships/image" Target="../media/image-6-19.png"/><Relationship Id="rId20" Type="http://schemas.openxmlformats.org/officeDocument/2006/relationships/image" Target="../media/image-6-20.png"/><Relationship Id="rId21" Type="http://schemas.openxmlformats.org/officeDocument/2006/relationships/slideLayout" Target="../slideLayouts/slideLayout1.xml"/><Relationship Id="rId2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image" Target="../media/image-7-11.png"/><Relationship Id="rId12" Type="http://schemas.openxmlformats.org/officeDocument/2006/relationships/image" Target="../media/image-7-12.png"/><Relationship Id="rId13" Type="http://schemas.openxmlformats.org/officeDocument/2006/relationships/image" Target="../media/image-7-13.png"/><Relationship Id="rId14" Type="http://schemas.openxmlformats.org/officeDocument/2006/relationships/image" Target="../media/image-7-14.png"/><Relationship Id="rId15" Type="http://schemas.openxmlformats.org/officeDocument/2006/relationships/image" Target="../media/image-7-15.png"/><Relationship Id="rId16" Type="http://schemas.openxmlformats.org/officeDocument/2006/relationships/image" Target="../media/image-7-16.png"/><Relationship Id="rId17" Type="http://schemas.openxmlformats.org/officeDocument/2006/relationships/image" Target="../media/image-7-17.png"/><Relationship Id="rId18" Type="http://schemas.openxmlformats.org/officeDocument/2006/relationships/image" Target="../media/image-7-18.png"/><Relationship Id="rId19" Type="http://schemas.openxmlformats.org/officeDocument/2006/relationships/image" Target="../media/image-7-19.png"/><Relationship Id="rId20" Type="http://schemas.openxmlformats.org/officeDocument/2006/relationships/image" Target="../media/image-7-20.png"/><Relationship Id="rId21" Type="http://schemas.openxmlformats.org/officeDocument/2006/relationships/image" Target="../media/image-7-21.png"/><Relationship Id="rId22" Type="http://schemas.openxmlformats.org/officeDocument/2006/relationships/image" Target="../media/image-7-22.png"/><Relationship Id="rId23" Type="http://schemas.openxmlformats.org/officeDocument/2006/relationships/image" Target="../media/image-7-23.png"/><Relationship Id="rId24" Type="http://schemas.openxmlformats.org/officeDocument/2006/relationships/image" Target="../media/image-7-24.png"/><Relationship Id="rId25" Type="http://schemas.openxmlformats.org/officeDocument/2006/relationships/image" Target="../media/image-7-25.png"/><Relationship Id="rId26" Type="http://schemas.openxmlformats.org/officeDocument/2006/relationships/image" Target="../media/image-7-26.png"/><Relationship Id="rId27" Type="http://schemas.openxmlformats.org/officeDocument/2006/relationships/image" Target="../media/image-7-27.png"/><Relationship Id="rId28" Type="http://schemas.openxmlformats.org/officeDocument/2006/relationships/image" Target="../media/image-7-28.png"/><Relationship Id="rId29" Type="http://schemas.openxmlformats.org/officeDocument/2006/relationships/image" Target="../media/image-7-29.png"/><Relationship Id="rId30" Type="http://schemas.openxmlformats.org/officeDocument/2006/relationships/image" Target="../media/image-7-30.png"/><Relationship Id="rId31" Type="http://schemas.openxmlformats.org/officeDocument/2006/relationships/image" Target="../media/image-7-31.png"/><Relationship Id="rId32" Type="http://schemas.openxmlformats.org/officeDocument/2006/relationships/slideLayout" Target="../slideLayouts/slideLayout1.xml"/><Relationship Id="rId3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8-image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image" Target="../media/image-8-11.png"/><Relationship Id="rId12" Type="http://schemas.openxmlformats.org/officeDocument/2006/relationships/image" Target="../media/image-8-12.png"/><Relationship Id="rId13" Type="http://schemas.openxmlformats.org/officeDocument/2006/relationships/image" Target="../media/image-8-13.png"/><Relationship Id="rId14" Type="http://schemas.openxmlformats.org/officeDocument/2006/relationships/image" Target="../media/image-8-14.png"/><Relationship Id="rId15" Type="http://schemas.openxmlformats.org/officeDocument/2006/relationships/image" Target="../media/image-8-15.png"/><Relationship Id="rId16" Type="http://schemas.openxmlformats.org/officeDocument/2006/relationships/image" Target="../media/image-8-16.png"/><Relationship Id="rId17" Type="http://schemas.openxmlformats.org/officeDocument/2006/relationships/image" Target="../media/image-8-17.png"/><Relationship Id="rId18" Type="http://schemas.openxmlformats.org/officeDocument/2006/relationships/image" Target="../media/image-8-18.png"/><Relationship Id="rId19" Type="http://schemas.openxmlformats.org/officeDocument/2006/relationships/image" Target="../media/image-8-19.png"/><Relationship Id="rId20" Type="http://schemas.openxmlformats.org/officeDocument/2006/relationships/image" Target="../media/image-8-20.png"/><Relationship Id="rId21" Type="http://schemas.openxmlformats.org/officeDocument/2006/relationships/image" Target="../media/image-8-21.png"/><Relationship Id="rId22" Type="http://schemas.openxmlformats.org/officeDocument/2006/relationships/image" Target="../media/image-8-22.png"/><Relationship Id="rId23" Type="http://schemas.openxmlformats.org/officeDocument/2006/relationships/image" Target="../media/image-8-23.png"/><Relationship Id="rId24" Type="http://schemas.openxmlformats.org/officeDocument/2006/relationships/image" Target="../media/image-8-24.png"/><Relationship Id="rId25" Type="http://schemas.openxmlformats.org/officeDocument/2006/relationships/image" Target="../media/image-8-25.png"/><Relationship Id="rId26" Type="http://schemas.openxmlformats.org/officeDocument/2006/relationships/slideLayout" Target="../slideLayouts/slideLayout1.xml"/><Relationship Id="rId2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9-image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image" Target="../media/image-9-11.png"/><Relationship Id="rId12" Type="http://schemas.openxmlformats.org/officeDocument/2006/relationships/image" Target="../media/image-9-12.png"/><Relationship Id="rId13" Type="http://schemas.openxmlformats.org/officeDocument/2006/relationships/image" Target="../media/image-9-13.png"/><Relationship Id="rId14" Type="http://schemas.openxmlformats.org/officeDocument/2006/relationships/image" Target="../media/image-9-14.png"/><Relationship Id="rId15" Type="http://schemas.openxmlformats.org/officeDocument/2006/relationships/image" Target="../media/image-9-15.png"/><Relationship Id="rId16" Type="http://schemas.openxmlformats.org/officeDocument/2006/relationships/image" Target="../media/image-9-16.png"/><Relationship Id="rId17" Type="http://schemas.openxmlformats.org/officeDocument/2006/relationships/image" Target="../media/image-9-17.png"/><Relationship Id="rId18" Type="http://schemas.openxmlformats.org/officeDocument/2006/relationships/image" Target="../media/image-9-18.png"/><Relationship Id="rId19" Type="http://schemas.openxmlformats.org/officeDocument/2006/relationships/image" Target="../media/image-9-19.png"/><Relationship Id="rId20" Type="http://schemas.openxmlformats.org/officeDocument/2006/relationships/image" Target="../media/image-9-20.png"/><Relationship Id="rId21" Type="http://schemas.openxmlformats.org/officeDocument/2006/relationships/image" Target="../media/image-9-21.png"/><Relationship Id="rId22" Type="http://schemas.openxmlformats.org/officeDocument/2006/relationships/image" Target="../media/image-9-22.png"/><Relationship Id="rId23" Type="http://schemas.openxmlformats.org/officeDocument/2006/relationships/image" Target="../media/image-9-23.png"/><Relationship Id="rId24" Type="http://schemas.openxmlformats.org/officeDocument/2006/relationships/image" Target="../media/image-9-24.png"/><Relationship Id="rId25" Type="http://schemas.openxmlformats.org/officeDocument/2006/relationships/image" Target="../media/image-9-25.png"/><Relationship Id="rId26" Type="http://schemas.openxmlformats.org/officeDocument/2006/relationships/image" Target="../media/image-9-26.png"/><Relationship Id="rId27" Type="http://schemas.openxmlformats.org/officeDocument/2006/relationships/image" Target="../media/image-9-27.png"/><Relationship Id="rId28" Type="http://schemas.openxmlformats.org/officeDocument/2006/relationships/slideLayout" Target="../slideLayouts/slideLayout1.xml"/><Relationship Id="rId2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333750" cy="33337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4500" y="4000500"/>
            <a:ext cx="2857500" cy="381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5300" y="2000250"/>
            <a:ext cx="2857500" cy="2857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09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43375" y="3028950"/>
            <a:ext cx="762000" cy="762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52925" y="3219450"/>
            <a:ext cx="342900" cy="381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91125" y="3028950"/>
            <a:ext cx="762000" cy="762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57813" y="3219450"/>
            <a:ext cx="428625" cy="381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38875" y="3028950"/>
            <a:ext cx="762000" cy="7620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48425" y="3219450"/>
            <a:ext cx="342900" cy="3810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286625" y="3028950"/>
            <a:ext cx="762000" cy="7620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453312" y="3219450"/>
            <a:ext cx="428625" cy="3810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610225" y="5353050"/>
            <a:ext cx="133350" cy="152400"/>
          </a:xfrm>
          <a:prstGeom prst="rect">
            <a:avLst/>
          </a:prstGeom>
        </p:spPr>
      </p:pic>
      <p:pic>
        <p:nvPicPr>
          <p:cNvPr id="16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6553200"/>
            <a:ext cx="12192000" cy="304800"/>
          </a:xfrm>
          <a:prstGeom prst="rect">
            <a:avLst/>
          </a:prstGeom>
        </p:spPr>
      </p:pic>
      <p:sp>
        <p:nvSpPr>
          <p:cNvPr id="17" name="Text 0"/>
          <p:cNvSpPr/>
          <p:nvPr/>
        </p:nvSpPr>
        <p:spPr>
          <a:xfrm>
            <a:off x="2072640" y="1619250"/>
            <a:ext cx="80467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lnSpc>
                <a:spcPts val="3600"/>
              </a:lnSpc>
              <a:buNone/>
            </a:pPr>
            <a:r>
              <a:rPr lang="en-US" sz="3158" b="1" dirty="0">
                <a:solidFill>
                  <a:srgbClr val="33333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Psikologi Industri dan Organisasi</a:t>
            </a:r>
            <a:endParaRPr lang="en-US" sz="3158" dirty="0"/>
          </a:p>
        </p:txBody>
      </p:sp>
      <p:sp>
        <p:nvSpPr>
          <p:cNvPr id="18" name="Text 1"/>
          <p:cNvSpPr/>
          <p:nvPr/>
        </p:nvSpPr>
        <p:spPr>
          <a:xfrm>
            <a:off x="2072640" y="2305050"/>
            <a:ext cx="804672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lnSpc>
                <a:spcPts val="2700"/>
              </a:lnSpc>
              <a:buNone/>
            </a:pPr>
            <a:r>
              <a:rPr lang="en-US" sz="2040" dirty="0">
                <a:solidFill>
                  <a:srgbClr val="55555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Pengantar</a:t>
            </a:r>
            <a:endParaRPr lang="en-US" sz="2040" dirty="0"/>
          </a:p>
        </p:txBody>
      </p:sp>
      <p:sp>
        <p:nvSpPr>
          <p:cNvPr id="19" name="Text 2"/>
          <p:cNvSpPr/>
          <p:nvPr/>
        </p:nvSpPr>
        <p:spPr>
          <a:xfrm>
            <a:off x="2438400" y="4171950"/>
            <a:ext cx="7315200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100"/>
              </a:lnSpc>
              <a:buNone/>
            </a:pPr>
            <a:r>
              <a:rPr lang="en-US" sz="1380" dirty="0">
                <a:solidFill>
                  <a:srgbClr val="37415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Penjelasan komprehensif tentang asas, metode, dan tantangan psikologi dalam konteks</a:t>
            </a:r>
            <a:pPr algn="ctr" indent="0" marL="0">
              <a:lnSpc>
                <a:spcPts val="2100"/>
              </a:lnSpc>
              <a:buNone/>
            </a:pPr>
            <a:r>
              <a:rPr lang="en-US" sz="1380" dirty="0">
                <a:solidFill>
                  <a:srgbClr val="FFA5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industri dan organisasi</a:t>
            </a:r>
            <a:endParaRPr lang="en-US" sz="1380" dirty="0"/>
          </a:p>
        </p:txBody>
      </p:sp>
      <p:sp>
        <p:nvSpPr>
          <p:cNvPr id="20" name="Text 3"/>
          <p:cNvSpPr/>
          <p:nvPr/>
        </p:nvSpPr>
        <p:spPr>
          <a:xfrm>
            <a:off x="5781675" y="5314950"/>
            <a:ext cx="838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lnSpc>
                <a:spcPts val="1800"/>
              </a:lnSpc>
              <a:buNone/>
            </a:pPr>
            <a:r>
              <a:rPr lang="en-US" sz="112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2025-09-24</a:t>
            </a:r>
            <a:endParaRPr lang="en-US" sz="112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838200"/>
            <a:ext cx="914400" cy="38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1104900"/>
            <a:ext cx="6629400" cy="499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" y="1790700"/>
            <a:ext cx="381000" cy="381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3900" y="1895475"/>
            <a:ext cx="152400" cy="171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600" y="2286000"/>
            <a:ext cx="3009900" cy="571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600" y="2971800"/>
            <a:ext cx="3009900" cy="571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9600" y="3657600"/>
            <a:ext cx="3009900" cy="381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71900" y="1790700"/>
            <a:ext cx="381000" cy="3810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76675" y="1895475"/>
            <a:ext cx="171450" cy="17145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71900" y="2286000"/>
            <a:ext cx="3009900" cy="3810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771900" y="2781300"/>
            <a:ext cx="3009900" cy="3810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771900" y="3276600"/>
            <a:ext cx="3009900" cy="381000"/>
          </a:xfrm>
          <a:prstGeom prst="rect">
            <a:avLst/>
          </a:prstGeom>
        </p:spPr>
      </p:pic>
      <p:pic>
        <p:nvPicPr>
          <p:cNvPr id="16" name="Image 14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467600" y="1104900"/>
            <a:ext cx="4343400" cy="1981200"/>
          </a:xfrm>
          <a:prstGeom prst="rect">
            <a:avLst/>
          </a:prstGeom>
        </p:spPr>
      </p:pic>
      <p:pic>
        <p:nvPicPr>
          <p:cNvPr id="17" name="Image 15" descr="preencoded.png">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696200" y="1752600"/>
            <a:ext cx="3886200" cy="190500"/>
          </a:xfrm>
          <a:prstGeom prst="rect">
            <a:avLst/>
          </a:prstGeom>
        </p:spPr>
      </p:pic>
      <p:pic>
        <p:nvPicPr>
          <p:cNvPr id="18" name="Image 16" descr="preencoded.png">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810500" y="1781175"/>
            <a:ext cx="133350" cy="133350"/>
          </a:xfrm>
          <a:prstGeom prst="rect">
            <a:avLst/>
          </a:prstGeom>
        </p:spPr>
      </p:pic>
      <p:pic>
        <p:nvPicPr>
          <p:cNvPr id="19" name="Image 17" descr="preencoded.png">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696200" y="2057400"/>
            <a:ext cx="3886200" cy="381000"/>
          </a:xfrm>
          <a:prstGeom prst="rect">
            <a:avLst/>
          </a:prstGeom>
        </p:spPr>
      </p:pic>
      <p:pic>
        <p:nvPicPr>
          <p:cNvPr id="20" name="Image 18" descr="preencoded.png">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810500" y="2085975"/>
            <a:ext cx="133350" cy="133350"/>
          </a:xfrm>
          <a:prstGeom prst="rect">
            <a:avLst/>
          </a:prstGeom>
        </p:spPr>
      </p:pic>
      <p:pic>
        <p:nvPicPr>
          <p:cNvPr id="21" name="Image 19" descr="preencoded.png">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696200" y="2552700"/>
            <a:ext cx="3886200" cy="190500"/>
          </a:xfrm>
          <a:prstGeom prst="rect">
            <a:avLst/>
          </a:prstGeom>
        </p:spPr>
      </p:pic>
      <p:pic>
        <p:nvPicPr>
          <p:cNvPr id="22" name="Image 20" descr="preencoded.png">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10500" y="2581275"/>
            <a:ext cx="152400" cy="133350"/>
          </a:xfrm>
          <a:prstGeom prst="rect">
            <a:avLst/>
          </a:prstGeom>
        </p:spPr>
      </p:pic>
      <p:pic>
        <p:nvPicPr>
          <p:cNvPr id="23" name="Image 21" descr="preencoded.png">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467600" y="3314700"/>
            <a:ext cx="4343400" cy="1371600"/>
          </a:xfrm>
          <a:prstGeom prst="rect">
            <a:avLst/>
          </a:prstGeom>
        </p:spPr>
      </p:pic>
      <p:pic>
        <p:nvPicPr>
          <p:cNvPr id="24" name="Image 22" descr="preencoded.png">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620000" y="3505200"/>
            <a:ext cx="142875" cy="266700"/>
          </a:xfrm>
          <a:prstGeom prst="rect">
            <a:avLst/>
          </a:prstGeom>
        </p:spPr>
      </p:pic>
      <p:sp>
        <p:nvSpPr>
          <p:cNvPr id="25" name="Text 0"/>
          <p:cNvSpPr/>
          <p:nvPr/>
        </p:nvSpPr>
        <p:spPr>
          <a:xfrm>
            <a:off x="381000" y="381000"/>
            <a:ext cx="125730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indent="0" marL="0">
              <a:lnSpc>
                <a:spcPts val="3000"/>
              </a:lnSpc>
              <a:buNone/>
            </a:pPr>
            <a:r>
              <a:rPr lang="en-US" sz="2426" b="1" dirty="0">
                <a:solidFill>
                  <a:srgbClr val="7FBA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Referensi</a:t>
            </a:r>
            <a:endParaRPr lang="en-US" sz="2426" dirty="0"/>
          </a:p>
        </p:txBody>
      </p:sp>
      <p:sp>
        <p:nvSpPr>
          <p:cNvPr id="26" name="Text 1"/>
          <p:cNvSpPr/>
          <p:nvPr/>
        </p:nvSpPr>
        <p:spPr>
          <a:xfrm>
            <a:off x="609600" y="1333500"/>
            <a:ext cx="678942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indent="0" marL="0">
              <a:lnSpc>
                <a:spcPts val="2400"/>
              </a:lnSpc>
              <a:buNone/>
            </a:pPr>
            <a:r>
              <a:rPr lang="en-US" sz="1646" dirty="0">
                <a:solidFill>
                  <a:srgbClr val="33333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Sumber-sumber Utama</a:t>
            </a:r>
            <a:endParaRPr lang="en-US" sz="1646" dirty="0"/>
          </a:p>
        </p:txBody>
      </p:sp>
      <p:sp>
        <p:nvSpPr>
          <p:cNvPr id="27" name="Text 2"/>
          <p:cNvSpPr/>
          <p:nvPr/>
        </p:nvSpPr>
        <p:spPr>
          <a:xfrm>
            <a:off x="1104900" y="1847850"/>
            <a:ext cx="1665923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indent="0" marL="0">
              <a:lnSpc>
                <a:spcPts val="2100"/>
              </a:lnSpc>
              <a:buNone/>
            </a:pPr>
            <a:r>
              <a:rPr lang="en-US" sz="126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Publikasi Akademik</a:t>
            </a:r>
            <a:endParaRPr lang="en-US" sz="1260" dirty="0"/>
          </a:p>
        </p:txBody>
      </p:sp>
      <p:sp>
        <p:nvSpPr>
          <p:cNvPr id="28" name="Text 3"/>
          <p:cNvSpPr/>
          <p:nvPr/>
        </p:nvSpPr>
        <p:spPr>
          <a:xfrm>
            <a:off x="723900" y="2286000"/>
            <a:ext cx="2895600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1500"/>
              </a:lnSpc>
              <a:buNone/>
            </a:pPr>
            <a:r>
              <a:rPr lang="en-US" sz="980" dirty="0">
                <a:solidFill>
                  <a:srgbClr val="33333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American Psychological Association (2025).</a:t>
            </a:r>
            <a:pPr indent="0" marL="0">
              <a:lnSpc>
                <a:spcPts val="1500"/>
              </a:lnSpc>
              <a:buNone/>
            </a:pPr>
            <a:r>
              <a:rPr lang="en-US" sz="980" i="1" dirty="0">
                <a:solidFill>
                  <a:srgbClr val="33333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Industrial and Organizational Psychology</a:t>
            </a:r>
            <a:pPr indent="0" marL="0">
              <a:lnSpc>
                <a:spcPts val="1500"/>
              </a:lnSpc>
              <a:buNone/>
            </a:pPr>
            <a:r>
              <a:rPr lang="en-US" sz="980" dirty="0">
                <a:solidFill>
                  <a:srgbClr val="33333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. Washington, DC: APA.</a:t>
            </a:r>
            <a:endParaRPr lang="en-US" sz="980" dirty="0"/>
          </a:p>
        </p:txBody>
      </p:sp>
      <p:sp>
        <p:nvSpPr>
          <p:cNvPr id="29" name="Text 4"/>
          <p:cNvSpPr/>
          <p:nvPr/>
        </p:nvSpPr>
        <p:spPr>
          <a:xfrm>
            <a:off x="723900" y="2971800"/>
            <a:ext cx="2895600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1500"/>
              </a:lnSpc>
              <a:buNone/>
            </a:pPr>
            <a:r>
              <a:rPr lang="en-US" sz="980" dirty="0">
                <a:solidFill>
                  <a:srgbClr val="33333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Gelfand, M. J., et al. (2007).</a:t>
            </a:r>
            <a:pPr indent="0" marL="0">
              <a:lnSpc>
                <a:spcPts val="1500"/>
              </a:lnSpc>
              <a:buNone/>
            </a:pPr>
            <a:r>
              <a:rPr lang="en-US" sz="980" i="1" dirty="0">
                <a:solidFill>
                  <a:srgbClr val="33333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Cultural Differences in Organizational Behavior</a:t>
            </a:r>
            <a:pPr indent="0" marL="0">
              <a:lnSpc>
                <a:spcPts val="1500"/>
              </a:lnSpc>
              <a:buNone/>
            </a:pPr>
            <a:r>
              <a:rPr lang="en-US" sz="980" dirty="0">
                <a:solidFill>
                  <a:srgbClr val="33333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. Journal of Management, 33(5), 749-777.</a:t>
            </a:r>
            <a:endParaRPr lang="en-US" sz="980" dirty="0"/>
          </a:p>
        </p:txBody>
      </p:sp>
      <p:sp>
        <p:nvSpPr>
          <p:cNvPr id="30" name="Text 5"/>
          <p:cNvSpPr/>
          <p:nvPr/>
        </p:nvSpPr>
        <p:spPr>
          <a:xfrm>
            <a:off x="723900" y="3657600"/>
            <a:ext cx="28956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1500"/>
              </a:lnSpc>
              <a:buNone/>
            </a:pPr>
            <a:r>
              <a:rPr lang="en-US" sz="980" dirty="0">
                <a:solidFill>
                  <a:srgbClr val="33333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Journal of Applied Psychology,</a:t>
            </a:r>
            <a:pPr indent="0" marL="0">
              <a:lnSpc>
                <a:spcPts val="1500"/>
              </a:lnSpc>
              <a:buNone/>
            </a:pPr>
            <a:r>
              <a:rPr lang="en-US" sz="980" i="1" dirty="0">
                <a:solidFill>
                  <a:srgbClr val="33333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PLOS ONE</a:t>
            </a:r>
            <a:pPr indent="0" marL="0">
              <a:lnSpc>
                <a:spcPts val="1500"/>
              </a:lnSpc>
              <a:buNone/>
            </a:pPr>
            <a:r>
              <a:rPr lang="en-US" sz="980" dirty="0">
                <a:solidFill>
                  <a:srgbClr val="33333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, Vol. 19, No. 2, 2024.</a:t>
            </a:r>
            <a:endParaRPr lang="en-US" sz="980" dirty="0"/>
          </a:p>
        </p:txBody>
      </p:sp>
      <p:sp>
        <p:nvSpPr>
          <p:cNvPr id="31" name="Text 6"/>
          <p:cNvSpPr/>
          <p:nvPr/>
        </p:nvSpPr>
        <p:spPr>
          <a:xfrm>
            <a:off x="4267200" y="1847850"/>
            <a:ext cx="1372553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indent="0" marL="0">
              <a:lnSpc>
                <a:spcPts val="2100"/>
              </a:lnSpc>
              <a:buNone/>
            </a:pPr>
            <a:r>
              <a:rPr lang="en-US" sz="126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Laporan Industri</a:t>
            </a:r>
            <a:endParaRPr lang="en-US" sz="1260" dirty="0"/>
          </a:p>
        </p:txBody>
      </p:sp>
      <p:sp>
        <p:nvSpPr>
          <p:cNvPr id="32" name="Text 7"/>
          <p:cNvSpPr/>
          <p:nvPr/>
        </p:nvSpPr>
        <p:spPr>
          <a:xfrm>
            <a:off x="3886200" y="2286000"/>
            <a:ext cx="28956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1500"/>
              </a:lnSpc>
              <a:buNone/>
            </a:pPr>
            <a:r>
              <a:rPr lang="en-US" sz="980" dirty="0">
                <a:solidFill>
                  <a:srgbClr val="33333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Gallup (2025).</a:t>
            </a:r>
            <a:pPr indent="0" marL="0">
              <a:lnSpc>
                <a:spcPts val="1500"/>
              </a:lnSpc>
              <a:buNone/>
            </a:pPr>
            <a:r>
              <a:rPr lang="en-US" sz="980" i="1" dirty="0">
                <a:solidFill>
                  <a:srgbClr val="33333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State of the American Workplace</a:t>
            </a:r>
            <a:pPr indent="0" marL="0">
              <a:lnSpc>
                <a:spcPts val="1500"/>
              </a:lnSpc>
              <a:buNone/>
            </a:pPr>
            <a:r>
              <a:rPr lang="en-US" sz="980" dirty="0">
                <a:solidFill>
                  <a:srgbClr val="33333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. Princeton, NJ: Gallup.</a:t>
            </a:r>
            <a:endParaRPr lang="en-US" sz="980" dirty="0"/>
          </a:p>
        </p:txBody>
      </p:sp>
      <p:sp>
        <p:nvSpPr>
          <p:cNvPr id="33" name="Text 8"/>
          <p:cNvSpPr/>
          <p:nvPr/>
        </p:nvSpPr>
        <p:spPr>
          <a:xfrm>
            <a:off x="3886200" y="2781300"/>
            <a:ext cx="28956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1500"/>
              </a:lnSpc>
              <a:buNone/>
            </a:pPr>
            <a:r>
              <a:rPr lang="en-US" sz="980" dirty="0">
                <a:solidFill>
                  <a:srgbClr val="33333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NAMI-Ipsos (2025).</a:t>
            </a:r>
            <a:pPr indent="0" marL="0">
              <a:lnSpc>
                <a:spcPts val="1500"/>
              </a:lnSpc>
              <a:buNone/>
            </a:pPr>
            <a:r>
              <a:rPr lang="en-US" sz="980" i="1" dirty="0">
                <a:solidFill>
                  <a:srgbClr val="33333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StigmaFree at Work</a:t>
            </a:r>
            <a:pPr indent="0" marL="0">
              <a:lnSpc>
                <a:spcPts val="1500"/>
              </a:lnSpc>
              <a:buNone/>
            </a:pPr>
            <a:r>
              <a:rPr lang="en-US" sz="980" dirty="0">
                <a:solidFill>
                  <a:srgbClr val="33333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. Washington, DC: NAMI.</a:t>
            </a:r>
            <a:endParaRPr lang="en-US" sz="980" dirty="0"/>
          </a:p>
        </p:txBody>
      </p:sp>
      <p:sp>
        <p:nvSpPr>
          <p:cNvPr id="34" name="Text 9"/>
          <p:cNvSpPr/>
          <p:nvPr/>
        </p:nvSpPr>
        <p:spPr>
          <a:xfrm>
            <a:off x="3886200" y="3276600"/>
            <a:ext cx="28956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1500"/>
              </a:lnSpc>
              <a:buNone/>
            </a:pPr>
            <a:r>
              <a:rPr lang="en-US" sz="980" dirty="0">
                <a:solidFill>
                  <a:srgbClr val="33333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SHRM (2025).</a:t>
            </a:r>
            <a:pPr indent="0" marL="0">
              <a:lnSpc>
                <a:spcPts val="1500"/>
              </a:lnSpc>
              <a:buNone/>
            </a:pPr>
            <a:r>
              <a:rPr lang="en-US" sz="980" i="1" dirty="0">
                <a:solidFill>
                  <a:srgbClr val="33333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2025-2026 Human Resources Compensation Guidelines</a:t>
            </a:r>
            <a:pPr indent="0" marL="0">
              <a:lnSpc>
                <a:spcPts val="1500"/>
              </a:lnSpc>
              <a:buNone/>
            </a:pPr>
            <a:r>
              <a:rPr lang="en-US" sz="980" dirty="0">
                <a:solidFill>
                  <a:srgbClr val="33333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. Alexandria, VA: SHRM.</a:t>
            </a:r>
            <a:endParaRPr lang="en-US" sz="980" dirty="0"/>
          </a:p>
        </p:txBody>
      </p:sp>
      <p:sp>
        <p:nvSpPr>
          <p:cNvPr id="35" name="Text 10"/>
          <p:cNvSpPr/>
          <p:nvPr/>
        </p:nvSpPr>
        <p:spPr>
          <a:xfrm>
            <a:off x="7696200" y="1333500"/>
            <a:ext cx="427482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indent="0" marL="0">
              <a:lnSpc>
                <a:spcPts val="2100"/>
              </a:lnSpc>
              <a:buNone/>
            </a:pPr>
            <a:r>
              <a:rPr lang="en-US" sz="1380" dirty="0">
                <a:solidFill>
                  <a:srgbClr val="33333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Sumber Daya Tambahan</a:t>
            </a:r>
            <a:endParaRPr lang="en-US" sz="1380" dirty="0"/>
          </a:p>
        </p:txBody>
      </p:sp>
      <p:sp>
        <p:nvSpPr>
          <p:cNvPr id="36" name="Text 11"/>
          <p:cNvSpPr/>
          <p:nvPr/>
        </p:nvSpPr>
        <p:spPr>
          <a:xfrm>
            <a:off x="8048625" y="1752600"/>
            <a:ext cx="414909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1500"/>
              </a:lnSpc>
              <a:buNone/>
            </a:pPr>
            <a:r>
              <a:rPr lang="en-US" sz="980" b="1" dirty="0">
                <a:solidFill>
                  <a:srgbClr val="33333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Universitas:</a:t>
            </a:r>
            <a:pPr indent="0" marL="0">
              <a:lnSpc>
                <a:spcPts val="1500"/>
              </a:lnSpc>
              <a:buNone/>
            </a:pPr>
            <a:r>
              <a:rPr lang="en-US" sz="980" dirty="0">
                <a:solidFill>
                  <a:srgbClr val="33333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Southern New Hampshire University (SNHU)</a:t>
            </a:r>
            <a:endParaRPr lang="en-US" sz="980" dirty="0"/>
          </a:p>
        </p:txBody>
      </p:sp>
      <p:sp>
        <p:nvSpPr>
          <p:cNvPr id="37" name="Text 12"/>
          <p:cNvSpPr/>
          <p:nvPr/>
        </p:nvSpPr>
        <p:spPr>
          <a:xfrm>
            <a:off x="8048625" y="2057400"/>
            <a:ext cx="37719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1500"/>
              </a:lnSpc>
              <a:buNone/>
            </a:pPr>
            <a:r>
              <a:rPr lang="en-US" sz="980" b="1" dirty="0">
                <a:solidFill>
                  <a:srgbClr val="33333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Asosiasi:</a:t>
            </a:r>
            <a:pPr indent="0" marL="0">
              <a:lnSpc>
                <a:spcPts val="1500"/>
              </a:lnSpc>
              <a:buNone/>
            </a:pPr>
            <a:r>
              <a:rPr lang="en-US" sz="980" dirty="0">
                <a:solidFill>
                  <a:srgbClr val="33333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Society for Industrial and Organizational Psychology</a:t>
            </a:r>
            <a:endParaRPr lang="en-US" sz="980" dirty="0"/>
          </a:p>
        </p:txBody>
      </p:sp>
      <p:sp>
        <p:nvSpPr>
          <p:cNvPr id="38" name="Text 13"/>
          <p:cNvSpPr/>
          <p:nvPr/>
        </p:nvSpPr>
        <p:spPr>
          <a:xfrm>
            <a:off x="8067675" y="2552700"/>
            <a:ext cx="414909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1500"/>
              </a:lnSpc>
              <a:buNone/>
            </a:pPr>
            <a:r>
              <a:rPr lang="en-US" sz="980" b="1" dirty="0">
                <a:solidFill>
                  <a:srgbClr val="33333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Journal:</a:t>
            </a:r>
            <a:pPr indent="0" marL="0">
              <a:lnSpc>
                <a:spcPts val="1500"/>
              </a:lnSpc>
              <a:buNone/>
            </a:pPr>
            <a:r>
              <a:rPr lang="en-US" sz="980" dirty="0">
                <a:solidFill>
                  <a:srgbClr val="33333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Journal of Management</a:t>
            </a:r>
            <a:endParaRPr lang="en-US" sz="980" dirty="0"/>
          </a:p>
        </p:txBody>
      </p:sp>
      <p:sp>
        <p:nvSpPr>
          <p:cNvPr id="39" name="Text 14"/>
          <p:cNvSpPr/>
          <p:nvPr/>
        </p:nvSpPr>
        <p:spPr>
          <a:xfrm>
            <a:off x="7877175" y="3467100"/>
            <a:ext cx="4159568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indent="0" marL="0">
              <a:lnSpc>
                <a:spcPts val="2100"/>
              </a:lnSpc>
              <a:buNone/>
            </a:pPr>
            <a:r>
              <a:rPr lang="en-US" sz="126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Catatan</a:t>
            </a:r>
            <a:endParaRPr lang="en-US" sz="1260" dirty="0"/>
          </a:p>
        </p:txBody>
      </p:sp>
      <p:sp>
        <p:nvSpPr>
          <p:cNvPr id="40" name="Text 15"/>
          <p:cNvSpPr/>
          <p:nvPr/>
        </p:nvSpPr>
        <p:spPr>
          <a:xfrm>
            <a:off x="7877175" y="3771900"/>
            <a:ext cx="3781425" cy="7620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indent="0" marL="0">
              <a:lnSpc>
                <a:spcPts val="1500"/>
              </a:lnSpc>
              <a:buNone/>
            </a:pPr>
            <a:r>
              <a:rPr lang="en-US" sz="980" dirty="0">
                <a:solidFill>
                  <a:srgbClr val="33333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Sumber-sumber di atas dapat diakses melalui perpustakaan akademik atau situs web resmi. Untuk akses yang lebih lanjut, silakan hubungi pustakawan atau administrator akademik Anda.</a:t>
            </a:r>
            <a:endParaRPr lang="en-US" sz="980" dirty="0"/>
          </a:p>
        </p:txBody>
      </p:sp>
      <p:sp>
        <p:nvSpPr>
          <p:cNvPr id="41" name="Text 16"/>
          <p:cNvSpPr/>
          <p:nvPr/>
        </p:nvSpPr>
        <p:spPr>
          <a:xfrm>
            <a:off x="381000" y="6248400"/>
            <a:ext cx="125730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lnSpc>
                <a:spcPts val="1800"/>
              </a:lnSpc>
              <a:buNone/>
            </a:pPr>
            <a:r>
              <a:rPr lang="en-US" sz="1120" dirty="0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10/10</a:t>
            </a:r>
            <a:endParaRPr lang="en-US" sz="112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838200"/>
            <a:ext cx="914400" cy="38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1181100"/>
            <a:ext cx="5486400" cy="2095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4388" y="1866900"/>
            <a:ext cx="762000" cy="762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2988" y="2095500"/>
            <a:ext cx="304800" cy="3048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71813" y="2085975"/>
            <a:ext cx="209550" cy="304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33763" y="1866900"/>
            <a:ext cx="762000" cy="762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43313" y="2095500"/>
            <a:ext cx="342900" cy="3048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24600" y="1181100"/>
            <a:ext cx="5486400" cy="28956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553200" y="3390900"/>
            <a:ext cx="304800" cy="381000"/>
          </a:xfrm>
          <a:prstGeom prst="rect">
            <a:avLst/>
          </a:prstGeom>
        </p:spPr>
      </p:pic>
      <p:sp>
        <p:nvSpPr>
          <p:cNvPr id="13" name="Text 0"/>
          <p:cNvSpPr/>
          <p:nvPr/>
        </p:nvSpPr>
        <p:spPr>
          <a:xfrm>
            <a:off x="381000" y="381000"/>
            <a:ext cx="125730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indent="0" marL="0">
              <a:lnSpc>
                <a:spcPts val="3000"/>
              </a:lnSpc>
              <a:buNone/>
            </a:pPr>
            <a:r>
              <a:rPr lang="en-US" sz="2426" b="1" dirty="0">
                <a:solidFill>
                  <a:srgbClr val="7FBA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Definisi Psikologi</a:t>
            </a:r>
            <a:endParaRPr lang="en-US" sz="2426" dirty="0"/>
          </a:p>
        </p:txBody>
      </p:sp>
      <p:sp>
        <p:nvSpPr>
          <p:cNvPr id="14" name="Text 1"/>
          <p:cNvSpPr/>
          <p:nvPr/>
        </p:nvSpPr>
        <p:spPr>
          <a:xfrm>
            <a:off x="609600" y="1409700"/>
            <a:ext cx="553212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indent="0" marL="0">
              <a:lnSpc>
                <a:spcPts val="2400"/>
              </a:lnSpc>
              <a:buNone/>
            </a:pPr>
            <a:r>
              <a:rPr lang="en-US" sz="1646" dirty="0">
                <a:solidFill>
                  <a:srgbClr val="33333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Etimologi</a:t>
            </a:r>
            <a:endParaRPr lang="en-US" sz="1646" dirty="0"/>
          </a:p>
        </p:txBody>
      </p:sp>
      <p:sp>
        <p:nvSpPr>
          <p:cNvPr id="15" name="Text 2"/>
          <p:cNvSpPr/>
          <p:nvPr/>
        </p:nvSpPr>
        <p:spPr>
          <a:xfrm>
            <a:off x="2015014" y="2047875"/>
            <a:ext cx="618173" cy="20002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lnSpc>
                <a:spcPts val="2100"/>
              </a:lnSpc>
              <a:buNone/>
            </a:pPr>
            <a:r>
              <a:rPr lang="en-US" sz="1260" b="1" dirty="0">
                <a:solidFill>
                  <a:srgbClr val="FFA5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Psyche</a:t>
            </a:r>
            <a:endParaRPr lang="en-US" sz="1260" dirty="0"/>
          </a:p>
        </p:txBody>
      </p:sp>
      <p:sp>
        <p:nvSpPr>
          <p:cNvPr id="16" name="Text 3"/>
          <p:cNvSpPr/>
          <p:nvPr/>
        </p:nvSpPr>
        <p:spPr>
          <a:xfrm>
            <a:off x="1669256" y="2286000"/>
            <a:ext cx="1309688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lnSpc>
                <a:spcPts val="1500"/>
              </a:lnSpc>
              <a:buNone/>
            </a:pPr>
            <a:r>
              <a:rPr lang="en-US" sz="98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Yunani: Jiwa/Sadari</a:t>
            </a:r>
            <a:endParaRPr lang="en-US" sz="980" dirty="0"/>
          </a:p>
        </p:txBody>
      </p:sp>
      <p:sp>
        <p:nvSpPr>
          <p:cNvPr id="17" name="Text 4"/>
          <p:cNvSpPr/>
          <p:nvPr/>
        </p:nvSpPr>
        <p:spPr>
          <a:xfrm>
            <a:off x="4634389" y="2047875"/>
            <a:ext cx="513397" cy="20002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lnSpc>
                <a:spcPts val="2100"/>
              </a:lnSpc>
              <a:buNone/>
            </a:pPr>
            <a:r>
              <a:rPr lang="en-US" sz="1260" b="1" dirty="0">
                <a:solidFill>
                  <a:srgbClr val="FFA5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Logos</a:t>
            </a:r>
            <a:endParaRPr lang="en-US" sz="1260" dirty="0"/>
          </a:p>
        </p:txBody>
      </p:sp>
      <p:sp>
        <p:nvSpPr>
          <p:cNvPr id="18" name="Text 5"/>
          <p:cNvSpPr/>
          <p:nvPr/>
        </p:nvSpPr>
        <p:spPr>
          <a:xfrm>
            <a:off x="4293870" y="2286000"/>
            <a:ext cx="119443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lnSpc>
                <a:spcPts val="1500"/>
              </a:lnSpc>
              <a:buNone/>
            </a:pPr>
            <a:r>
              <a:rPr lang="en-US" sz="98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Yunani: Ilmu/Studi</a:t>
            </a:r>
            <a:endParaRPr lang="en-US" sz="980" dirty="0"/>
          </a:p>
        </p:txBody>
      </p:sp>
      <p:sp>
        <p:nvSpPr>
          <p:cNvPr id="19" name="Text 6"/>
          <p:cNvSpPr/>
          <p:nvPr/>
        </p:nvSpPr>
        <p:spPr>
          <a:xfrm>
            <a:off x="358140" y="2781300"/>
            <a:ext cx="553212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100"/>
              </a:lnSpc>
              <a:buNone/>
            </a:pPr>
            <a:r>
              <a:rPr lang="en-US" sz="1260" dirty="0">
                <a:solidFill>
                  <a:srgbClr val="33333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Psikologi berasal dari kata</a:t>
            </a:r>
            <a:pPr algn="ctr" indent="0" marL="0">
              <a:lnSpc>
                <a:spcPts val="2100"/>
              </a:lnSpc>
              <a:buNone/>
            </a:pPr>
            <a:r>
              <a:rPr lang="en-US" sz="1260" b="1" dirty="0">
                <a:solidFill>
                  <a:srgbClr val="FFA5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psyche</a:t>
            </a:r>
            <a:pPr algn="ctr" indent="0" marL="0">
              <a:lnSpc>
                <a:spcPts val="2100"/>
              </a:lnSpc>
              <a:buNone/>
            </a:pPr>
            <a:r>
              <a:rPr lang="en-US" sz="1260" dirty="0">
                <a:solidFill>
                  <a:srgbClr val="33333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(jiwa) dan</a:t>
            </a:r>
            <a:pPr algn="ctr" indent="0" marL="0">
              <a:lnSpc>
                <a:spcPts val="2100"/>
              </a:lnSpc>
              <a:buNone/>
            </a:pPr>
            <a:r>
              <a:rPr lang="en-US" sz="1260" b="1" dirty="0">
                <a:solidFill>
                  <a:srgbClr val="FFA5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logos</a:t>
            </a:r>
            <a:pPr algn="ctr" indent="0" marL="0">
              <a:lnSpc>
                <a:spcPts val="2100"/>
              </a:lnSpc>
              <a:buNone/>
            </a:pPr>
            <a:r>
              <a:rPr lang="en-US" sz="1260" dirty="0">
                <a:solidFill>
                  <a:srgbClr val="33333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(ilmu)</a:t>
            </a:r>
            <a:endParaRPr lang="en-US" sz="1260" dirty="0"/>
          </a:p>
        </p:txBody>
      </p:sp>
      <p:sp>
        <p:nvSpPr>
          <p:cNvPr id="20" name="Text 7"/>
          <p:cNvSpPr/>
          <p:nvPr/>
        </p:nvSpPr>
        <p:spPr>
          <a:xfrm>
            <a:off x="6553200" y="1409700"/>
            <a:ext cx="553212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indent="0" marL="0">
              <a:lnSpc>
                <a:spcPts val="2400"/>
              </a:lnSpc>
              <a:buNone/>
            </a:pPr>
            <a:r>
              <a:rPr lang="en-US" sz="1646" dirty="0">
                <a:solidFill>
                  <a:srgbClr val="33333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Definisi</a:t>
            </a:r>
            <a:endParaRPr lang="en-US" sz="1646" dirty="0"/>
          </a:p>
        </p:txBody>
      </p:sp>
      <p:sp>
        <p:nvSpPr>
          <p:cNvPr id="21" name="Text 8"/>
          <p:cNvSpPr/>
          <p:nvPr/>
        </p:nvSpPr>
        <p:spPr>
          <a:xfrm>
            <a:off x="6553200" y="1866900"/>
            <a:ext cx="5029200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100"/>
              </a:lnSpc>
              <a:buNone/>
            </a:pPr>
            <a:r>
              <a:rPr lang="en-US" sz="1260" dirty="0">
                <a:solidFill>
                  <a:srgbClr val="33333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Psikologi adalah</a:t>
            </a:r>
            <a:pPr indent="0" marL="0">
              <a:lnSpc>
                <a:spcPts val="2100"/>
              </a:lnSpc>
              <a:buNone/>
            </a:pPr>
            <a:r>
              <a:rPr lang="en-US" sz="1260" b="1" dirty="0">
                <a:solidFill>
                  <a:srgbClr val="FFA5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ilmu yang mempelajari aktivitas mental dan perilaku manusia</a:t>
            </a:r>
            <a:pPr indent="0" marL="0">
              <a:lnSpc>
                <a:spcPts val="2100"/>
              </a:lnSpc>
              <a:buNone/>
            </a:pPr>
            <a:r>
              <a:rPr lang="en-US" sz="1260" dirty="0">
                <a:solidFill>
                  <a:srgbClr val="33333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dalam konteks yang luas.</a:t>
            </a:r>
            <a:endParaRPr lang="en-US" sz="1260" dirty="0"/>
          </a:p>
        </p:txBody>
      </p:sp>
      <p:sp>
        <p:nvSpPr>
          <p:cNvPr id="22" name="Text 9"/>
          <p:cNvSpPr/>
          <p:nvPr/>
        </p:nvSpPr>
        <p:spPr>
          <a:xfrm>
            <a:off x="6553200" y="2552700"/>
            <a:ext cx="5029200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indent="0" marL="0">
              <a:lnSpc>
                <a:spcPts val="2100"/>
              </a:lnSpc>
              <a:buNone/>
            </a:pPr>
            <a:r>
              <a:rPr lang="en-US" sz="1260" dirty="0">
                <a:solidFill>
                  <a:srgbClr val="33333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Ia mencoba memahami bagaimana individu berpikir, merasakan, dan bertindak, merangkum spektrum pengalaman manusia.</a:t>
            </a:r>
            <a:endParaRPr lang="en-US" sz="1260" dirty="0"/>
          </a:p>
        </p:txBody>
      </p:sp>
      <p:sp>
        <p:nvSpPr>
          <p:cNvPr id="23" name="Text 10"/>
          <p:cNvSpPr/>
          <p:nvPr/>
        </p:nvSpPr>
        <p:spPr>
          <a:xfrm>
            <a:off x="6972300" y="3314700"/>
            <a:ext cx="4610100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indent="0" marL="0">
              <a:lnSpc>
                <a:spcPts val="2100"/>
              </a:lnSpc>
              <a:buNone/>
            </a:pPr>
            <a:r>
              <a:rPr lang="en-US" sz="1260" i="1" dirty="0">
                <a:solidFill>
                  <a:srgbClr val="33333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"Psikologi adalah penelitian ilmiah tentang proses mental manusia dan perilakunya."</a:t>
            </a:r>
            <a:endParaRPr lang="en-US" sz="1260" dirty="0"/>
          </a:p>
        </p:txBody>
      </p:sp>
      <p:sp>
        <p:nvSpPr>
          <p:cNvPr id="24" name="Text 11"/>
          <p:cNvSpPr/>
          <p:nvPr/>
        </p:nvSpPr>
        <p:spPr>
          <a:xfrm>
            <a:off x="381000" y="6248400"/>
            <a:ext cx="125730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lnSpc>
                <a:spcPts val="1800"/>
              </a:lnSpc>
              <a:buNone/>
            </a:pPr>
            <a:r>
              <a:rPr lang="en-US" sz="1120" dirty="0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2/10</a:t>
            </a:r>
            <a:endParaRPr lang="en-US" sz="112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77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7772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838200"/>
            <a:ext cx="914400" cy="38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1600200"/>
            <a:ext cx="3657600" cy="2552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24050" y="1790700"/>
            <a:ext cx="571500" cy="57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09788" y="1962150"/>
            <a:ext cx="200025" cy="2286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67200" y="1600200"/>
            <a:ext cx="3657600" cy="25527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10250" y="1790700"/>
            <a:ext cx="571500" cy="571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53125" y="1962150"/>
            <a:ext cx="285750" cy="2286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53400" y="1600200"/>
            <a:ext cx="3657600" cy="25527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696450" y="1790700"/>
            <a:ext cx="571500" cy="571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867900" y="1962150"/>
            <a:ext cx="228600" cy="2286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81000" y="4381500"/>
            <a:ext cx="3657600" cy="25527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924050" y="4572000"/>
            <a:ext cx="571500" cy="571500"/>
          </a:xfrm>
          <a:prstGeom prst="rect">
            <a:avLst/>
          </a:prstGeom>
        </p:spPr>
      </p:pic>
      <p:pic>
        <p:nvPicPr>
          <p:cNvPr id="16" name="Image 14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109788" y="4743450"/>
            <a:ext cx="200025" cy="228600"/>
          </a:xfrm>
          <a:prstGeom prst="rect">
            <a:avLst/>
          </a:prstGeom>
        </p:spPr>
      </p:pic>
      <p:pic>
        <p:nvPicPr>
          <p:cNvPr id="17" name="Image 15" descr="preencoded.png">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267200" y="4381500"/>
            <a:ext cx="3657600" cy="2552700"/>
          </a:xfrm>
          <a:prstGeom prst="rect">
            <a:avLst/>
          </a:prstGeom>
        </p:spPr>
      </p:pic>
      <p:pic>
        <p:nvPicPr>
          <p:cNvPr id="18" name="Image 16" descr="preencoded.png">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810250" y="4572000"/>
            <a:ext cx="571500" cy="571500"/>
          </a:xfrm>
          <a:prstGeom prst="rect">
            <a:avLst/>
          </a:prstGeom>
        </p:spPr>
      </p:pic>
      <p:pic>
        <p:nvPicPr>
          <p:cNvPr id="19" name="Image 17" descr="preencoded.png">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953125" y="4743450"/>
            <a:ext cx="285750" cy="228600"/>
          </a:xfrm>
          <a:prstGeom prst="rect">
            <a:avLst/>
          </a:prstGeom>
        </p:spPr>
      </p:pic>
      <p:sp>
        <p:nvSpPr>
          <p:cNvPr id="20" name="Text 0"/>
          <p:cNvSpPr/>
          <p:nvPr/>
        </p:nvSpPr>
        <p:spPr>
          <a:xfrm>
            <a:off x="381000" y="381000"/>
            <a:ext cx="125730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indent="0" marL="0">
              <a:lnSpc>
                <a:spcPts val="3000"/>
              </a:lnSpc>
              <a:buNone/>
            </a:pPr>
            <a:r>
              <a:rPr lang="en-US" sz="2426" b="1" dirty="0">
                <a:solidFill>
                  <a:srgbClr val="7FBA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Bidang Studi Psikologi</a:t>
            </a:r>
            <a:endParaRPr lang="en-US" sz="2426" dirty="0"/>
          </a:p>
        </p:txBody>
      </p:sp>
      <p:sp>
        <p:nvSpPr>
          <p:cNvPr id="21" name="Text 1"/>
          <p:cNvSpPr/>
          <p:nvPr/>
        </p:nvSpPr>
        <p:spPr>
          <a:xfrm>
            <a:off x="381000" y="1104900"/>
            <a:ext cx="125730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indent="0" marL="0">
              <a:lnSpc>
                <a:spcPts val="2100"/>
              </a:lnSpc>
              <a:buNone/>
            </a:pPr>
            <a:r>
              <a:rPr lang="en-US" sz="1260" dirty="0">
                <a:solidFill>
                  <a:srgbClr val="33333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Psychology is a diverse discipline with numerous specialized fields, each focusing on different aspects of human experience:</a:t>
            </a:r>
            <a:endParaRPr lang="en-US" sz="1260" dirty="0"/>
          </a:p>
        </p:txBody>
      </p:sp>
      <p:sp>
        <p:nvSpPr>
          <p:cNvPr id="22" name="Text 2"/>
          <p:cNvSpPr/>
          <p:nvPr/>
        </p:nvSpPr>
        <p:spPr>
          <a:xfrm>
            <a:off x="407670" y="2476500"/>
            <a:ext cx="360426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lnSpc>
                <a:spcPts val="2100"/>
              </a:lnSpc>
              <a:buNone/>
            </a:pPr>
            <a:r>
              <a:rPr lang="en-US" sz="1380" dirty="0">
                <a:solidFill>
                  <a:srgbClr val="33333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Psikologi Perkembangan</a:t>
            </a:r>
            <a:endParaRPr lang="en-US" sz="1380" dirty="0"/>
          </a:p>
        </p:txBody>
      </p:sp>
      <p:sp>
        <p:nvSpPr>
          <p:cNvPr id="23" name="Text 3"/>
          <p:cNvSpPr/>
          <p:nvPr/>
        </p:nvSpPr>
        <p:spPr>
          <a:xfrm>
            <a:off x="571500" y="2819400"/>
            <a:ext cx="32766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lnSpc>
                <a:spcPts val="1800"/>
              </a:lnSpc>
              <a:buNone/>
            </a:pPr>
            <a:r>
              <a:rPr lang="en-US" sz="1120" dirty="0">
                <a:solidFill>
                  <a:srgbClr val="33333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Investigates human growth and development across the lifespan, from infancy to old age, examining cognitive, emotional, and social changes.</a:t>
            </a:r>
            <a:endParaRPr lang="en-US" sz="1120" dirty="0"/>
          </a:p>
        </p:txBody>
      </p:sp>
      <p:sp>
        <p:nvSpPr>
          <p:cNvPr id="24" name="Text 4"/>
          <p:cNvSpPr/>
          <p:nvPr/>
        </p:nvSpPr>
        <p:spPr>
          <a:xfrm>
            <a:off x="4293870" y="2476500"/>
            <a:ext cx="360426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lnSpc>
                <a:spcPts val="2100"/>
              </a:lnSpc>
              <a:buNone/>
            </a:pPr>
            <a:r>
              <a:rPr lang="en-US" sz="1380" dirty="0">
                <a:solidFill>
                  <a:srgbClr val="33333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Psikologi Sosial</a:t>
            </a:r>
            <a:endParaRPr lang="en-US" sz="1380" dirty="0"/>
          </a:p>
        </p:txBody>
      </p:sp>
      <p:sp>
        <p:nvSpPr>
          <p:cNvPr id="25" name="Text 5"/>
          <p:cNvSpPr/>
          <p:nvPr/>
        </p:nvSpPr>
        <p:spPr>
          <a:xfrm>
            <a:off x="4457700" y="2819400"/>
            <a:ext cx="327660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lnSpc>
                <a:spcPts val="1800"/>
              </a:lnSpc>
              <a:buNone/>
            </a:pPr>
            <a:r>
              <a:rPr lang="en-US" sz="1120" dirty="0">
                <a:solidFill>
                  <a:srgbClr val="33333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Studies how individuals' thoughts, feelings, and behaviors are influenced by the actual, imagined, or implied presence of others, focusing on human behavior within groups and social contexts.</a:t>
            </a:r>
            <a:endParaRPr lang="en-US" sz="1120" dirty="0"/>
          </a:p>
        </p:txBody>
      </p:sp>
      <p:sp>
        <p:nvSpPr>
          <p:cNvPr id="26" name="Text 6"/>
          <p:cNvSpPr/>
          <p:nvPr/>
        </p:nvSpPr>
        <p:spPr>
          <a:xfrm>
            <a:off x="8180070" y="2476500"/>
            <a:ext cx="360426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lnSpc>
                <a:spcPts val="2100"/>
              </a:lnSpc>
              <a:buNone/>
            </a:pPr>
            <a:r>
              <a:rPr lang="en-US" sz="1380" dirty="0">
                <a:solidFill>
                  <a:srgbClr val="33333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Psikologi Personaliti</a:t>
            </a:r>
            <a:endParaRPr lang="en-US" sz="1380" dirty="0"/>
          </a:p>
        </p:txBody>
      </p:sp>
      <p:sp>
        <p:nvSpPr>
          <p:cNvPr id="27" name="Text 7"/>
          <p:cNvSpPr/>
          <p:nvPr/>
        </p:nvSpPr>
        <p:spPr>
          <a:xfrm>
            <a:off x="8343900" y="2819400"/>
            <a:ext cx="327660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lnSpc>
                <a:spcPts val="1800"/>
              </a:lnSpc>
              <a:buNone/>
            </a:pPr>
            <a:r>
              <a:rPr lang="en-US" sz="1120" dirty="0">
                <a:solidFill>
                  <a:srgbClr val="33333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Focuses on understanding individual differences in characteristic patterns of thinking, feeling, and behaving.</a:t>
            </a:r>
            <a:endParaRPr lang="en-US" sz="1120" dirty="0"/>
          </a:p>
        </p:txBody>
      </p:sp>
      <p:sp>
        <p:nvSpPr>
          <p:cNvPr id="28" name="Text 8"/>
          <p:cNvSpPr/>
          <p:nvPr/>
        </p:nvSpPr>
        <p:spPr>
          <a:xfrm>
            <a:off x="407670" y="5257800"/>
            <a:ext cx="360426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lnSpc>
                <a:spcPts val="2100"/>
              </a:lnSpc>
              <a:buNone/>
            </a:pPr>
            <a:r>
              <a:rPr lang="en-US" sz="1380" dirty="0">
                <a:solidFill>
                  <a:srgbClr val="33333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Psikologi Klinik</a:t>
            </a:r>
            <a:endParaRPr lang="en-US" sz="1380" dirty="0"/>
          </a:p>
        </p:txBody>
      </p:sp>
      <p:sp>
        <p:nvSpPr>
          <p:cNvPr id="29" name="Text 9"/>
          <p:cNvSpPr/>
          <p:nvPr/>
        </p:nvSpPr>
        <p:spPr>
          <a:xfrm>
            <a:off x="571500" y="5600700"/>
            <a:ext cx="3276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lnSpc>
                <a:spcPts val="1800"/>
              </a:lnSpc>
              <a:buNone/>
            </a:pPr>
            <a:r>
              <a:rPr lang="en-US" sz="1120" dirty="0">
                <a:solidFill>
                  <a:srgbClr val="33333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Deals with the assessment, diagnosis, treatment, and prevention of mental disorders.</a:t>
            </a:r>
            <a:endParaRPr lang="en-US" sz="1120" dirty="0"/>
          </a:p>
        </p:txBody>
      </p:sp>
      <p:sp>
        <p:nvSpPr>
          <p:cNvPr id="30" name="Text 10"/>
          <p:cNvSpPr/>
          <p:nvPr/>
        </p:nvSpPr>
        <p:spPr>
          <a:xfrm>
            <a:off x="4293870" y="5257800"/>
            <a:ext cx="360426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lnSpc>
                <a:spcPts val="2100"/>
              </a:lnSpc>
              <a:buNone/>
            </a:pPr>
            <a:r>
              <a:rPr lang="en-US" sz="1380" dirty="0">
                <a:solidFill>
                  <a:srgbClr val="33333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Konseling</a:t>
            </a:r>
            <a:endParaRPr lang="en-US" sz="1380" dirty="0"/>
          </a:p>
        </p:txBody>
      </p:sp>
      <p:sp>
        <p:nvSpPr>
          <p:cNvPr id="31" name="Text 11"/>
          <p:cNvSpPr/>
          <p:nvPr/>
        </p:nvSpPr>
        <p:spPr>
          <a:xfrm>
            <a:off x="4457700" y="5600700"/>
            <a:ext cx="327660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lnSpc>
                <a:spcPts val="1800"/>
              </a:lnSpc>
              <a:buNone/>
            </a:pPr>
            <a:r>
              <a:rPr lang="en-US" sz="1120" dirty="0">
                <a:solidFill>
                  <a:srgbClr val="33333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Focuses on facilitating personal and interpersonal functioning across the lifespan, with a focus on emotional, social, vocational, educational, health-related, developmental, and organizational concerns.</a:t>
            </a:r>
            <a:endParaRPr lang="en-US" sz="1120" dirty="0"/>
          </a:p>
        </p:txBody>
      </p:sp>
      <p:sp>
        <p:nvSpPr>
          <p:cNvPr id="32" name="Text 12"/>
          <p:cNvSpPr/>
          <p:nvPr/>
        </p:nvSpPr>
        <p:spPr>
          <a:xfrm>
            <a:off x="381000" y="7162800"/>
            <a:ext cx="125730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lnSpc>
                <a:spcPts val="1800"/>
              </a:lnSpc>
              <a:buNone/>
            </a:pPr>
            <a:r>
              <a:rPr lang="en-US" sz="1120" dirty="0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3/10</a:t>
            </a:r>
            <a:endParaRPr lang="en-US" sz="112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63905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76390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838200"/>
            <a:ext cx="914400" cy="38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1676400"/>
            <a:ext cx="5600700" cy="22574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47975" y="1866900"/>
            <a:ext cx="666750" cy="6667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8000" y="2066925"/>
            <a:ext cx="266700" cy="266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10300" y="1676400"/>
            <a:ext cx="5600700" cy="225742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77275" y="1866900"/>
            <a:ext cx="666750" cy="66675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43963" y="2066925"/>
            <a:ext cx="333375" cy="2667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1000" y="4162425"/>
            <a:ext cx="5600700" cy="2257425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47975" y="4352925"/>
            <a:ext cx="666750" cy="66675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062288" y="4552950"/>
            <a:ext cx="238125" cy="2667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10300" y="4162425"/>
            <a:ext cx="5600700" cy="2257425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677275" y="4352925"/>
            <a:ext cx="666750" cy="666750"/>
          </a:xfrm>
          <a:prstGeom prst="rect">
            <a:avLst/>
          </a:prstGeom>
        </p:spPr>
      </p:pic>
      <p:pic>
        <p:nvPicPr>
          <p:cNvPr id="16" name="Image 14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858250" y="4552950"/>
            <a:ext cx="304800" cy="266700"/>
          </a:xfrm>
          <a:prstGeom prst="rect">
            <a:avLst/>
          </a:prstGeom>
        </p:spPr>
      </p:pic>
      <p:pic>
        <p:nvPicPr>
          <p:cNvPr id="17" name="Image 15" descr="preencoded.png">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238500" y="4029075"/>
            <a:ext cx="762000" cy="38100"/>
          </a:xfrm>
          <a:prstGeom prst="rect">
            <a:avLst/>
          </a:prstGeom>
        </p:spPr>
      </p:pic>
      <p:pic>
        <p:nvPicPr>
          <p:cNvPr id="18" name="Image 16" descr="preencoded.png">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191500" y="4029075"/>
            <a:ext cx="762000" cy="38100"/>
          </a:xfrm>
          <a:prstGeom prst="rect">
            <a:avLst/>
          </a:prstGeom>
        </p:spPr>
      </p:pic>
      <p:pic>
        <p:nvPicPr>
          <p:cNvPr id="19" name="Image 17" descr="preencoded.png">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076950" y="2862263"/>
            <a:ext cx="38100" cy="762000"/>
          </a:xfrm>
          <a:prstGeom prst="rect">
            <a:avLst/>
          </a:prstGeom>
        </p:spPr>
      </p:pic>
      <p:sp>
        <p:nvSpPr>
          <p:cNvPr id="20" name="Text 0"/>
          <p:cNvSpPr/>
          <p:nvPr/>
        </p:nvSpPr>
        <p:spPr>
          <a:xfrm>
            <a:off x="381000" y="381000"/>
            <a:ext cx="125730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indent="0" marL="0">
              <a:lnSpc>
                <a:spcPts val="3000"/>
              </a:lnSpc>
              <a:buNone/>
            </a:pPr>
            <a:r>
              <a:rPr lang="en-US" sz="2426" b="1" dirty="0">
                <a:solidFill>
                  <a:srgbClr val="7FBA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Pendekatan Psikologi</a:t>
            </a:r>
            <a:endParaRPr lang="en-US" sz="2426" dirty="0"/>
          </a:p>
        </p:txBody>
      </p:sp>
      <p:sp>
        <p:nvSpPr>
          <p:cNvPr id="21" name="Text 1"/>
          <p:cNvSpPr/>
          <p:nvPr/>
        </p:nvSpPr>
        <p:spPr>
          <a:xfrm>
            <a:off x="381000" y="1181100"/>
            <a:ext cx="125730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indent="0" marL="0">
              <a:lnSpc>
                <a:spcPts val="2100"/>
              </a:lnSpc>
              <a:buNone/>
            </a:pPr>
            <a:r>
              <a:rPr lang="en-US" sz="1260" dirty="0">
                <a:solidFill>
                  <a:srgbClr val="33333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Beberapa pendekatan teoretis membentuk dasar penelitian psikologi, masing-masing menawarkan lensa unik untuk memahami perilaku manusia:</a:t>
            </a:r>
            <a:endParaRPr lang="en-US" sz="1260" dirty="0"/>
          </a:p>
        </p:txBody>
      </p:sp>
      <p:sp>
        <p:nvSpPr>
          <p:cNvPr id="22" name="Text 2"/>
          <p:cNvSpPr/>
          <p:nvPr/>
        </p:nvSpPr>
        <p:spPr>
          <a:xfrm>
            <a:off x="310515" y="2676525"/>
            <a:ext cx="574167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lnSpc>
                <a:spcPts val="2100"/>
              </a:lnSpc>
              <a:buNone/>
            </a:pPr>
            <a:r>
              <a:rPr lang="en-US" sz="1380" dirty="0">
                <a:solidFill>
                  <a:srgbClr val="33333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Biologi-Saraf</a:t>
            </a:r>
            <a:endParaRPr lang="en-US" sz="1380" dirty="0"/>
          </a:p>
        </p:txBody>
      </p:sp>
      <p:sp>
        <p:nvSpPr>
          <p:cNvPr id="23" name="Text 3"/>
          <p:cNvSpPr/>
          <p:nvPr/>
        </p:nvSpPr>
        <p:spPr>
          <a:xfrm>
            <a:off x="571500" y="3057525"/>
            <a:ext cx="521970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indent="0" marL="0">
              <a:lnSpc>
                <a:spcPts val="1800"/>
              </a:lnSpc>
              <a:buNone/>
            </a:pPr>
            <a:r>
              <a:rPr lang="en-US" sz="1120" dirty="0">
                <a:solidFill>
                  <a:srgbClr val="33333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Pendekatan ini mengeksplorasi hubungan antara otak, sistem saraf, dan perilaku. Ia mempelajari bagaimana proses biologis dan struktur otak mempengaruhi aktivitas mental dan tindakan.</a:t>
            </a:r>
            <a:endParaRPr lang="en-US" sz="1120" dirty="0"/>
          </a:p>
        </p:txBody>
      </p:sp>
      <p:sp>
        <p:nvSpPr>
          <p:cNvPr id="24" name="Text 4"/>
          <p:cNvSpPr/>
          <p:nvPr/>
        </p:nvSpPr>
        <p:spPr>
          <a:xfrm>
            <a:off x="6139815" y="2676525"/>
            <a:ext cx="574167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lnSpc>
                <a:spcPts val="2100"/>
              </a:lnSpc>
              <a:buNone/>
            </a:pPr>
            <a:r>
              <a:rPr lang="en-US" sz="1380" dirty="0">
                <a:solidFill>
                  <a:srgbClr val="33333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Kognitif</a:t>
            </a:r>
            <a:endParaRPr lang="en-US" sz="1380" dirty="0"/>
          </a:p>
        </p:txBody>
      </p:sp>
      <p:sp>
        <p:nvSpPr>
          <p:cNvPr id="25" name="Text 5"/>
          <p:cNvSpPr/>
          <p:nvPr/>
        </p:nvSpPr>
        <p:spPr>
          <a:xfrm>
            <a:off x="6400800" y="3057525"/>
            <a:ext cx="521970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indent="0" marL="0">
              <a:lnSpc>
                <a:spcPts val="1800"/>
              </a:lnSpc>
              <a:buNone/>
            </a:pPr>
            <a:r>
              <a:rPr lang="en-US" sz="1120" dirty="0">
                <a:solidFill>
                  <a:srgbClr val="33333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Perspektif ini melihat otak sebagai pemroses informasi, dengan fokus pada proses mental seperti persepsi, memori, bahasa, pemecahan masalah, dan pengambilan keputusan.</a:t>
            </a:r>
            <a:endParaRPr lang="en-US" sz="1120" dirty="0"/>
          </a:p>
        </p:txBody>
      </p:sp>
      <p:sp>
        <p:nvSpPr>
          <p:cNvPr id="26" name="Text 6"/>
          <p:cNvSpPr/>
          <p:nvPr/>
        </p:nvSpPr>
        <p:spPr>
          <a:xfrm>
            <a:off x="310515" y="5162550"/>
            <a:ext cx="574167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lnSpc>
                <a:spcPts val="2100"/>
              </a:lnSpc>
              <a:buNone/>
            </a:pPr>
            <a:r>
              <a:rPr lang="en-US" sz="1380" dirty="0">
                <a:solidFill>
                  <a:srgbClr val="33333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Psikoanalitik</a:t>
            </a:r>
            <a:endParaRPr lang="en-US" sz="1380" dirty="0"/>
          </a:p>
        </p:txBody>
      </p:sp>
      <p:sp>
        <p:nvSpPr>
          <p:cNvPr id="27" name="Text 7"/>
          <p:cNvSpPr/>
          <p:nvPr/>
        </p:nvSpPr>
        <p:spPr>
          <a:xfrm>
            <a:off x="571500" y="5543550"/>
            <a:ext cx="521970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indent="0" marL="0">
              <a:lnSpc>
                <a:spcPts val="1800"/>
              </a:lnSpc>
              <a:buNone/>
            </a:pPr>
            <a:r>
              <a:rPr lang="en-US" sz="1120" dirty="0">
                <a:solidFill>
                  <a:srgbClr val="33333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Pioneered by Sigmund Freud, pendekatan ini menekankan peran dari antusias, konflik, dan pengalaman dini dalam membentuk kepribadian dan perilaku.</a:t>
            </a:r>
            <a:endParaRPr lang="en-US" sz="1120" dirty="0"/>
          </a:p>
        </p:txBody>
      </p:sp>
      <p:sp>
        <p:nvSpPr>
          <p:cNvPr id="28" name="Text 8"/>
          <p:cNvSpPr/>
          <p:nvPr/>
        </p:nvSpPr>
        <p:spPr>
          <a:xfrm>
            <a:off x="6139815" y="5162550"/>
            <a:ext cx="574167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lnSpc>
                <a:spcPts val="2100"/>
              </a:lnSpc>
              <a:buNone/>
            </a:pPr>
            <a:r>
              <a:rPr lang="en-US" sz="1380" dirty="0">
                <a:solidFill>
                  <a:srgbClr val="33333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Fenomenologi</a:t>
            </a:r>
            <a:endParaRPr lang="en-US" sz="1380" dirty="0"/>
          </a:p>
        </p:txBody>
      </p:sp>
      <p:sp>
        <p:nvSpPr>
          <p:cNvPr id="29" name="Text 9"/>
          <p:cNvSpPr/>
          <p:nvPr/>
        </p:nvSpPr>
        <p:spPr>
          <a:xfrm>
            <a:off x="6400800" y="5543550"/>
            <a:ext cx="521970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indent="0" marL="0">
              <a:lnSpc>
                <a:spcPts val="1800"/>
              </a:lnSpc>
              <a:buNone/>
            </a:pPr>
            <a:r>
              <a:rPr lang="en-US" sz="1120" dirty="0">
                <a:solidFill>
                  <a:srgbClr val="33333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Pendekatan ini menumpu pada pengalaman subjektif dan interpretasi unik individu terhadap dunia, menekankan makna pribadi dan pengalaman yang hidup.</a:t>
            </a:r>
            <a:endParaRPr lang="en-US" sz="1120" dirty="0"/>
          </a:p>
        </p:txBody>
      </p:sp>
      <p:sp>
        <p:nvSpPr>
          <p:cNvPr id="30" name="Text 10"/>
          <p:cNvSpPr/>
          <p:nvPr/>
        </p:nvSpPr>
        <p:spPr>
          <a:xfrm>
            <a:off x="-190500" y="6648450"/>
            <a:ext cx="125730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lnSpc>
                <a:spcPts val="1800"/>
              </a:lnSpc>
              <a:buNone/>
            </a:pPr>
            <a:r>
              <a:rPr lang="en-US" sz="1120" dirty="0">
                <a:solidFill>
                  <a:srgbClr val="33333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Setiap pendekatan menawarkan pemahaman yang unik tentang manusia, dan seringkali mereka saling melengkapi dalam penelitian psikologi.</a:t>
            </a:r>
            <a:endParaRPr lang="en-US" sz="1120" dirty="0"/>
          </a:p>
        </p:txBody>
      </p:sp>
      <p:sp>
        <p:nvSpPr>
          <p:cNvPr id="31" name="Text 11"/>
          <p:cNvSpPr/>
          <p:nvPr/>
        </p:nvSpPr>
        <p:spPr>
          <a:xfrm>
            <a:off x="381000" y="7029450"/>
            <a:ext cx="125730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lnSpc>
                <a:spcPts val="1800"/>
              </a:lnSpc>
              <a:buNone/>
            </a:pPr>
            <a:r>
              <a:rPr lang="en-US" sz="1120" dirty="0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4/10</a:t>
            </a:r>
            <a:endParaRPr lang="en-US" sz="112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838200"/>
            <a:ext cx="914400" cy="38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1104900"/>
            <a:ext cx="11430000" cy="1714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" y="1333500"/>
            <a:ext cx="571500" cy="57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9625" y="1504950"/>
            <a:ext cx="171450" cy="2286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000" y="3581400"/>
            <a:ext cx="5105400" cy="2209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1500" y="3771900"/>
            <a:ext cx="571500" cy="571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1525" y="3943350"/>
            <a:ext cx="171450" cy="2286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91200" y="4672013"/>
            <a:ext cx="609600" cy="28575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705600" y="3581400"/>
            <a:ext cx="5105400" cy="22098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896100" y="3771900"/>
            <a:ext cx="571500" cy="571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81838" y="3943350"/>
            <a:ext cx="200025" cy="228600"/>
          </a:xfrm>
          <a:prstGeom prst="rect">
            <a:avLst/>
          </a:prstGeom>
        </p:spPr>
      </p:pic>
      <p:sp>
        <p:nvSpPr>
          <p:cNvPr id="15" name="Text 0"/>
          <p:cNvSpPr/>
          <p:nvPr/>
        </p:nvSpPr>
        <p:spPr>
          <a:xfrm>
            <a:off x="381000" y="381000"/>
            <a:ext cx="125730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indent="0" marL="0">
              <a:lnSpc>
                <a:spcPts val="3000"/>
              </a:lnSpc>
              <a:buNone/>
            </a:pPr>
            <a:r>
              <a:rPr lang="en-US" sz="2426" b="1" dirty="0">
                <a:solidFill>
                  <a:srgbClr val="7FBA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Psikologi Industri dan Organisasi (PIO)</a:t>
            </a:r>
            <a:endParaRPr lang="en-US" sz="2426" dirty="0"/>
          </a:p>
        </p:txBody>
      </p:sp>
      <p:sp>
        <p:nvSpPr>
          <p:cNvPr id="16" name="Text 1"/>
          <p:cNvSpPr/>
          <p:nvPr/>
        </p:nvSpPr>
        <p:spPr>
          <a:xfrm>
            <a:off x="1333500" y="1466850"/>
            <a:ext cx="8382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indent="0" marL="0">
              <a:lnSpc>
                <a:spcPts val="2400"/>
              </a:lnSpc>
              <a:buNone/>
            </a:pPr>
            <a:r>
              <a:rPr lang="en-US" sz="1646" dirty="0">
                <a:solidFill>
                  <a:srgbClr val="33333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Definisi</a:t>
            </a:r>
            <a:endParaRPr lang="en-US" sz="1646" dirty="0"/>
          </a:p>
        </p:txBody>
      </p:sp>
      <p:sp>
        <p:nvSpPr>
          <p:cNvPr id="17" name="Text 2"/>
          <p:cNvSpPr/>
          <p:nvPr/>
        </p:nvSpPr>
        <p:spPr>
          <a:xfrm>
            <a:off x="1371600" y="2057400"/>
            <a:ext cx="10210800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indent="0" marL="0">
              <a:lnSpc>
                <a:spcPts val="2100"/>
              </a:lnSpc>
              <a:buNone/>
            </a:pPr>
            <a:r>
              <a:rPr lang="en-US" sz="1260" dirty="0">
                <a:solidFill>
                  <a:srgbClr val="33333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PIO adalah penelitian ilmiah tentang perilaku manusia di tempat kerja dan organisasi, menerapkan prinsip-psirip psikologi untuk memahami dan meningkatkan dinamika antara individu, kelompok, dan lingkungan organisasi.</a:t>
            </a:r>
            <a:endParaRPr lang="en-US" sz="1260" dirty="0"/>
          </a:p>
        </p:txBody>
      </p:sp>
      <p:sp>
        <p:nvSpPr>
          <p:cNvPr id="18" name="Text 3"/>
          <p:cNvSpPr/>
          <p:nvPr/>
        </p:nvSpPr>
        <p:spPr>
          <a:xfrm>
            <a:off x="381000" y="3124200"/>
            <a:ext cx="125730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indent="0" marL="0">
              <a:lnSpc>
                <a:spcPts val="2400"/>
              </a:lnSpc>
              <a:buNone/>
            </a:pPr>
            <a:r>
              <a:rPr lang="en-US" sz="1646" dirty="0">
                <a:solidFill>
                  <a:srgbClr val="33333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Tujuan Ganda PIO</a:t>
            </a:r>
            <a:endParaRPr lang="en-US" sz="1646" dirty="0"/>
          </a:p>
        </p:txBody>
      </p:sp>
      <p:sp>
        <p:nvSpPr>
          <p:cNvPr id="19" name="Text 4"/>
          <p:cNvSpPr/>
          <p:nvPr/>
        </p:nvSpPr>
        <p:spPr>
          <a:xfrm>
            <a:off x="1295400" y="3924300"/>
            <a:ext cx="24098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indent="0" marL="0">
              <a:lnSpc>
                <a:spcPts val="2100"/>
              </a:lnSpc>
              <a:buNone/>
            </a:pPr>
            <a:r>
              <a:rPr lang="en-US" sz="1380" dirty="0">
                <a:solidFill>
                  <a:srgbClr val="FFA5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Kesejahteraan Organisasi</a:t>
            </a:r>
            <a:endParaRPr lang="en-US" sz="1380" dirty="0"/>
          </a:p>
        </p:txBody>
      </p:sp>
      <p:sp>
        <p:nvSpPr>
          <p:cNvPr id="20" name="Text 5"/>
          <p:cNvSpPr/>
          <p:nvPr/>
        </p:nvSpPr>
        <p:spPr>
          <a:xfrm>
            <a:off x="990600" y="4457700"/>
            <a:ext cx="473583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marL="342900" indent="-342900">
              <a:lnSpc>
                <a:spcPts val="1800"/>
              </a:lnSpc>
              <a:buSzPct val="100000"/>
              <a:buChar char="•"/>
            </a:pPr>
            <a:r>
              <a:rPr lang="en-US" sz="1120" dirty="0">
                <a:solidFill>
                  <a:srgbClr val="33333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Meningkatkan efektivitas dan produktivitas organisasi</a:t>
            </a:r>
            <a:endParaRPr lang="en-US" sz="1120" dirty="0"/>
          </a:p>
        </p:txBody>
      </p:sp>
      <p:sp>
        <p:nvSpPr>
          <p:cNvPr id="21" name="Text 6"/>
          <p:cNvSpPr/>
          <p:nvPr/>
        </p:nvSpPr>
        <p:spPr>
          <a:xfrm>
            <a:off x="990600" y="4762500"/>
            <a:ext cx="473583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marL="342900" indent="-342900">
              <a:lnSpc>
                <a:spcPts val="1800"/>
              </a:lnSpc>
              <a:buSzPct val="100000"/>
              <a:buChar char="•"/>
            </a:pPr>
            <a:r>
              <a:rPr lang="en-US" sz="1120" dirty="0">
                <a:solidFill>
                  <a:srgbClr val="33333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Optimasi sistem pengambilan dan penempatan</a:t>
            </a:r>
            <a:endParaRPr lang="en-US" sz="1120" dirty="0"/>
          </a:p>
        </p:txBody>
      </p:sp>
      <p:sp>
        <p:nvSpPr>
          <p:cNvPr id="22" name="Text 7"/>
          <p:cNvSpPr/>
          <p:nvPr/>
        </p:nvSpPr>
        <p:spPr>
          <a:xfrm>
            <a:off x="990600" y="5067300"/>
            <a:ext cx="473583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marL="342900" indent="-342900">
              <a:lnSpc>
                <a:spcPts val="1800"/>
              </a:lnSpc>
              <a:buSzPct val="100000"/>
              <a:buChar char="•"/>
            </a:pPr>
            <a:r>
              <a:rPr lang="en-US" sz="1120" dirty="0">
                <a:solidFill>
                  <a:srgbClr val="33333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Pengembangan program pelatihan yang efektif</a:t>
            </a:r>
            <a:endParaRPr lang="en-US" sz="1120" dirty="0"/>
          </a:p>
        </p:txBody>
      </p:sp>
      <p:sp>
        <p:nvSpPr>
          <p:cNvPr id="23" name="Text 8"/>
          <p:cNvSpPr/>
          <p:nvPr/>
        </p:nvSpPr>
        <p:spPr>
          <a:xfrm>
            <a:off x="990600" y="5372100"/>
            <a:ext cx="473583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marL="342900" indent="-342900">
              <a:lnSpc>
                <a:spcPts val="1800"/>
              </a:lnSpc>
              <a:buSzPct val="100000"/>
              <a:buChar char="•"/>
            </a:pPr>
            <a:r>
              <a:rPr lang="en-US" sz="1120" dirty="0">
                <a:solidFill>
                  <a:srgbClr val="33333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Implementasi sistem motivasi dan insentif</a:t>
            </a:r>
            <a:endParaRPr lang="en-US" sz="1120" dirty="0"/>
          </a:p>
        </p:txBody>
      </p:sp>
      <p:sp>
        <p:nvSpPr>
          <p:cNvPr id="24" name="Text 9"/>
          <p:cNvSpPr/>
          <p:nvPr/>
        </p:nvSpPr>
        <p:spPr>
          <a:xfrm>
            <a:off x="7620000" y="3924300"/>
            <a:ext cx="234696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indent="0" marL="0">
              <a:lnSpc>
                <a:spcPts val="2100"/>
              </a:lnSpc>
              <a:buNone/>
            </a:pPr>
            <a:r>
              <a:rPr lang="en-US" sz="1380" dirty="0">
                <a:solidFill>
                  <a:srgbClr val="FFA5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Kesejahteraan Karyawan</a:t>
            </a:r>
            <a:endParaRPr lang="en-US" sz="1380" dirty="0"/>
          </a:p>
        </p:txBody>
      </p:sp>
      <p:sp>
        <p:nvSpPr>
          <p:cNvPr id="25" name="Text 10"/>
          <p:cNvSpPr/>
          <p:nvPr/>
        </p:nvSpPr>
        <p:spPr>
          <a:xfrm>
            <a:off x="7315200" y="4457700"/>
            <a:ext cx="473583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marL="342900" indent="-342900">
              <a:lnSpc>
                <a:spcPts val="1800"/>
              </a:lnSpc>
              <a:buSzPct val="100000"/>
              <a:buChar char="•"/>
            </a:pPr>
            <a:r>
              <a:rPr lang="en-US" sz="1120" dirty="0">
                <a:solidFill>
                  <a:srgbClr val="33333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Meningkatkan keterpenuhan dan kepuasan kerja</a:t>
            </a:r>
            <a:endParaRPr lang="en-US" sz="1120" dirty="0"/>
          </a:p>
        </p:txBody>
      </p:sp>
      <p:sp>
        <p:nvSpPr>
          <p:cNvPr id="26" name="Text 11"/>
          <p:cNvSpPr/>
          <p:nvPr/>
        </p:nvSpPr>
        <p:spPr>
          <a:xfrm>
            <a:off x="7315200" y="4762500"/>
            <a:ext cx="473583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marL="342900" indent="-342900">
              <a:lnSpc>
                <a:spcPts val="1800"/>
              </a:lnSpc>
              <a:buSzPct val="100000"/>
              <a:buChar char="•"/>
            </a:pPr>
            <a:r>
              <a:rPr lang="en-US" sz="1120" dirty="0">
                <a:solidFill>
                  <a:srgbClr val="33333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Pengoptimalan kualitas hidup kerja</a:t>
            </a:r>
            <a:endParaRPr lang="en-US" sz="1120" dirty="0"/>
          </a:p>
        </p:txBody>
      </p:sp>
      <p:sp>
        <p:nvSpPr>
          <p:cNvPr id="27" name="Text 12"/>
          <p:cNvSpPr/>
          <p:nvPr/>
        </p:nvSpPr>
        <p:spPr>
          <a:xfrm>
            <a:off x="7315200" y="5067300"/>
            <a:ext cx="473583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marL="342900" indent="-342900">
              <a:lnSpc>
                <a:spcPts val="1800"/>
              </a:lnSpc>
              <a:buSzPct val="100000"/>
              <a:buChar char="•"/>
            </a:pPr>
            <a:r>
              <a:rPr lang="en-US" sz="1120" dirty="0">
                <a:solidFill>
                  <a:srgbClr val="33333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Pengembangan program-program kesehatan mental</a:t>
            </a:r>
            <a:endParaRPr lang="en-US" sz="1120" dirty="0"/>
          </a:p>
        </p:txBody>
      </p:sp>
      <p:sp>
        <p:nvSpPr>
          <p:cNvPr id="28" name="Text 13"/>
          <p:cNvSpPr/>
          <p:nvPr/>
        </p:nvSpPr>
        <p:spPr>
          <a:xfrm>
            <a:off x="7315200" y="5372100"/>
            <a:ext cx="473583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marL="342900" indent="-342900">
              <a:lnSpc>
                <a:spcPts val="1800"/>
              </a:lnSpc>
              <a:buSzPct val="100000"/>
              <a:buChar char="•"/>
            </a:pPr>
            <a:r>
              <a:rPr lang="en-US" sz="1120" dirty="0">
                <a:solidFill>
                  <a:srgbClr val="33333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Pembentukan lingkungan kerja yang sehat</a:t>
            </a:r>
            <a:endParaRPr lang="en-US" sz="1120" dirty="0"/>
          </a:p>
        </p:txBody>
      </p:sp>
      <p:sp>
        <p:nvSpPr>
          <p:cNvPr id="29" name="Text 14"/>
          <p:cNvSpPr/>
          <p:nvPr/>
        </p:nvSpPr>
        <p:spPr>
          <a:xfrm>
            <a:off x="381000" y="6248400"/>
            <a:ext cx="125730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lnSpc>
                <a:spcPts val="1800"/>
              </a:lnSpc>
              <a:buNone/>
            </a:pPr>
            <a:r>
              <a:rPr lang="en-US" sz="1120" dirty="0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5/10</a:t>
            </a:r>
            <a:endParaRPr lang="en-US" sz="112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39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7391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838200"/>
            <a:ext cx="914400" cy="38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1104900"/>
            <a:ext cx="5600700" cy="5448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" y="1333500"/>
            <a:ext cx="571500" cy="57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2475" y="1504950"/>
            <a:ext cx="285750" cy="2286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600" y="2771775"/>
            <a:ext cx="152400" cy="152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600" y="3324225"/>
            <a:ext cx="152400" cy="1524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9600" y="3876675"/>
            <a:ext cx="152400" cy="1524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9600" y="4429125"/>
            <a:ext cx="152400" cy="1524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9600" y="5105400"/>
            <a:ext cx="5143500" cy="12192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10300" y="1104900"/>
            <a:ext cx="5600700" cy="54483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438900" y="1333500"/>
            <a:ext cx="571500" cy="5715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624638" y="1504950"/>
            <a:ext cx="200025" cy="228600"/>
          </a:xfrm>
          <a:prstGeom prst="rect">
            <a:avLst/>
          </a:prstGeom>
        </p:spPr>
      </p:pic>
      <p:pic>
        <p:nvPicPr>
          <p:cNvPr id="16" name="Image 14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438900" y="2771775"/>
            <a:ext cx="152400" cy="152400"/>
          </a:xfrm>
          <a:prstGeom prst="rect">
            <a:avLst/>
          </a:prstGeom>
        </p:spPr>
      </p:pic>
      <p:pic>
        <p:nvPicPr>
          <p:cNvPr id="17" name="Image 15" descr="preencoded.png">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438900" y="3324225"/>
            <a:ext cx="152400" cy="152400"/>
          </a:xfrm>
          <a:prstGeom prst="rect">
            <a:avLst/>
          </a:prstGeom>
        </p:spPr>
      </p:pic>
      <p:pic>
        <p:nvPicPr>
          <p:cNvPr id="18" name="Image 16" descr="preencoded.png">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438900" y="3876675"/>
            <a:ext cx="152400" cy="152400"/>
          </a:xfrm>
          <a:prstGeom prst="rect">
            <a:avLst/>
          </a:prstGeom>
        </p:spPr>
      </p:pic>
      <p:pic>
        <p:nvPicPr>
          <p:cNvPr id="19" name="Image 17" descr="preencoded.png">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438900" y="4429125"/>
            <a:ext cx="152400" cy="152400"/>
          </a:xfrm>
          <a:prstGeom prst="rect">
            <a:avLst/>
          </a:prstGeom>
        </p:spPr>
      </p:pic>
      <p:pic>
        <p:nvPicPr>
          <p:cNvPr id="20" name="Image 18" descr="preencoded.png">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438900" y="5295900"/>
            <a:ext cx="5143500" cy="1028700"/>
          </a:xfrm>
          <a:prstGeom prst="rect">
            <a:avLst/>
          </a:prstGeom>
        </p:spPr>
      </p:pic>
      <p:sp>
        <p:nvSpPr>
          <p:cNvPr id="21" name="Text 0"/>
          <p:cNvSpPr/>
          <p:nvPr/>
        </p:nvSpPr>
        <p:spPr>
          <a:xfrm>
            <a:off x="381000" y="381000"/>
            <a:ext cx="125730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indent="0" marL="0">
              <a:lnSpc>
                <a:spcPts val="3000"/>
              </a:lnSpc>
              <a:buNone/>
            </a:pPr>
            <a:r>
              <a:rPr lang="en-US" sz="2426" b="1" dirty="0">
                <a:solidFill>
                  <a:srgbClr val="7FBA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Hubungan Manusia dan Organisasi</a:t>
            </a:r>
            <a:endParaRPr lang="en-US" sz="2426" dirty="0"/>
          </a:p>
        </p:txBody>
      </p:sp>
      <p:sp>
        <p:nvSpPr>
          <p:cNvPr id="22" name="Text 1"/>
          <p:cNvSpPr/>
          <p:nvPr/>
        </p:nvSpPr>
        <p:spPr>
          <a:xfrm>
            <a:off x="1333500" y="1466850"/>
            <a:ext cx="2566988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indent="0" marL="0">
              <a:lnSpc>
                <a:spcPts val="2400"/>
              </a:lnSpc>
              <a:buNone/>
            </a:pPr>
            <a:r>
              <a:rPr lang="en-US" sz="1646" dirty="0">
                <a:solidFill>
                  <a:srgbClr val="33333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Sistem Manusia-Mesin</a:t>
            </a:r>
            <a:endParaRPr lang="en-US" sz="1646" dirty="0"/>
          </a:p>
        </p:txBody>
      </p:sp>
      <p:sp>
        <p:nvSpPr>
          <p:cNvPr id="23" name="Text 2"/>
          <p:cNvSpPr/>
          <p:nvPr/>
        </p:nvSpPr>
        <p:spPr>
          <a:xfrm>
            <a:off x="609600" y="2057400"/>
            <a:ext cx="5143500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indent="0" marL="0">
              <a:lnSpc>
                <a:spcPts val="2100"/>
              </a:lnSpc>
              <a:buNone/>
            </a:pPr>
            <a:r>
              <a:rPr lang="en-US" sz="1260" dirty="0">
                <a:solidFill>
                  <a:srgbClr val="33333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Studi tentang interaksi manusia dengan mesin dan lingkungan kerja, juga dikenal sebagai faktor manusia atau ergonomi.</a:t>
            </a:r>
            <a:endParaRPr lang="en-US" sz="1260" dirty="0"/>
          </a:p>
        </p:txBody>
      </p:sp>
      <p:sp>
        <p:nvSpPr>
          <p:cNvPr id="24" name="Text 3"/>
          <p:cNvSpPr/>
          <p:nvPr/>
        </p:nvSpPr>
        <p:spPr>
          <a:xfrm>
            <a:off x="609600" y="2971800"/>
            <a:ext cx="56578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indent="0" marL="0">
              <a:lnSpc>
                <a:spcPts val="1800"/>
              </a:lnSpc>
              <a:buNone/>
            </a:pPr>
            <a:r>
              <a:rPr lang="en-US" sz="112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Merancang lingkungan kerja berdasarkan psikologi manusia</a:t>
            </a:r>
            <a:endParaRPr lang="en-US" sz="1120" dirty="0"/>
          </a:p>
        </p:txBody>
      </p:sp>
      <p:sp>
        <p:nvSpPr>
          <p:cNvPr id="25" name="Text 4"/>
          <p:cNvSpPr/>
          <p:nvPr/>
        </p:nvSpPr>
        <p:spPr>
          <a:xfrm>
            <a:off x="609600" y="3524250"/>
            <a:ext cx="56578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indent="0" marL="0">
              <a:lnSpc>
                <a:spcPts val="1800"/>
              </a:lnSpc>
              <a:buNone/>
            </a:pPr>
            <a:r>
              <a:rPr lang="en-US" sz="112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Studi U-curve: hubungan antara interaksi manusia-mesin dan pembelajaran</a:t>
            </a:r>
            <a:endParaRPr lang="en-US" sz="1120" dirty="0"/>
          </a:p>
        </p:txBody>
      </p:sp>
      <p:sp>
        <p:nvSpPr>
          <p:cNvPr id="26" name="Text 5"/>
          <p:cNvSpPr/>
          <p:nvPr/>
        </p:nvSpPr>
        <p:spPr>
          <a:xfrm>
            <a:off x="609600" y="4076700"/>
            <a:ext cx="56578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indent="0" marL="0">
              <a:lnSpc>
                <a:spcPts val="1800"/>
              </a:lnSpc>
              <a:buNone/>
            </a:pPr>
            <a:r>
              <a:rPr lang="en-US" sz="112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Mengukur kesehatan dan amanah kerja</a:t>
            </a:r>
            <a:endParaRPr lang="en-US" sz="1120" dirty="0"/>
          </a:p>
        </p:txBody>
      </p:sp>
      <p:sp>
        <p:nvSpPr>
          <p:cNvPr id="27" name="Text 6"/>
          <p:cNvSpPr/>
          <p:nvPr/>
        </p:nvSpPr>
        <p:spPr>
          <a:xfrm>
            <a:off x="609600" y="4629150"/>
            <a:ext cx="56578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indent="0" marL="0">
              <a:lnSpc>
                <a:spcPts val="1800"/>
              </a:lnSpc>
              <a:buNone/>
            </a:pPr>
            <a:r>
              <a:rPr lang="en-US" sz="112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Desain sistem manusia-mesin dan penampilan</a:t>
            </a:r>
            <a:endParaRPr lang="en-US" sz="1120" dirty="0"/>
          </a:p>
        </p:txBody>
      </p:sp>
      <p:sp>
        <p:nvSpPr>
          <p:cNvPr id="28" name="Text 7"/>
          <p:cNvSpPr/>
          <p:nvPr/>
        </p:nvSpPr>
        <p:spPr>
          <a:xfrm>
            <a:off x="7162800" y="1466850"/>
            <a:ext cx="2577465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indent="0" marL="0">
              <a:lnSpc>
                <a:spcPts val="2400"/>
              </a:lnSpc>
              <a:buNone/>
            </a:pPr>
            <a:r>
              <a:rPr lang="en-US" sz="1646" dirty="0">
                <a:solidFill>
                  <a:srgbClr val="33333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Psikologi Tenaga Kerja</a:t>
            </a:r>
            <a:endParaRPr lang="en-US" sz="1646" dirty="0"/>
          </a:p>
        </p:txBody>
      </p:sp>
      <p:sp>
        <p:nvSpPr>
          <p:cNvPr id="29" name="Text 8"/>
          <p:cNvSpPr/>
          <p:nvPr/>
        </p:nvSpPr>
        <p:spPr>
          <a:xfrm>
            <a:off x="6438900" y="2057400"/>
            <a:ext cx="5143500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indent="0" marL="0">
              <a:lnSpc>
                <a:spcPts val="2100"/>
              </a:lnSpc>
              <a:buNone/>
            </a:pPr>
            <a:r>
              <a:rPr lang="en-US" sz="1260" dirty="0">
                <a:solidFill>
                  <a:srgbClr val="33333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Menerapkan prinsip-prinsip psikologi ke berbagai aspek manajemen sumber daya manusia.</a:t>
            </a:r>
            <a:endParaRPr lang="en-US" sz="1260" dirty="0"/>
          </a:p>
        </p:txBody>
      </p:sp>
      <p:sp>
        <p:nvSpPr>
          <p:cNvPr id="30" name="Text 9"/>
          <p:cNvSpPr/>
          <p:nvPr/>
        </p:nvSpPr>
        <p:spPr>
          <a:xfrm>
            <a:off x="6438900" y="2971800"/>
            <a:ext cx="56578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indent="0" marL="0">
              <a:lnSpc>
                <a:spcPts val="1800"/>
              </a:lnSpc>
              <a:buNone/>
            </a:pPr>
            <a:r>
              <a:rPr lang="en-US" sz="112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Analisis pekerjaan dan penilaian karyawan</a:t>
            </a:r>
            <a:endParaRPr lang="en-US" sz="1120" dirty="0"/>
          </a:p>
        </p:txBody>
      </p:sp>
      <p:sp>
        <p:nvSpPr>
          <p:cNvPr id="31" name="Text 10"/>
          <p:cNvSpPr/>
          <p:nvPr/>
        </p:nvSpPr>
        <p:spPr>
          <a:xfrm>
            <a:off x="6438900" y="3524250"/>
            <a:ext cx="56578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indent="0" marL="0">
              <a:lnSpc>
                <a:spcPts val="1800"/>
              </a:lnSpc>
              <a:buNone/>
            </a:pPr>
            <a:r>
              <a:rPr lang="en-US" sz="112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Desain dan evaluasi program pelatihan</a:t>
            </a:r>
            <a:endParaRPr lang="en-US" sz="1120" dirty="0"/>
          </a:p>
        </p:txBody>
      </p:sp>
      <p:sp>
        <p:nvSpPr>
          <p:cNvPr id="32" name="Text 11"/>
          <p:cNvSpPr/>
          <p:nvPr/>
        </p:nvSpPr>
        <p:spPr>
          <a:xfrm>
            <a:off x="6438900" y="4076700"/>
            <a:ext cx="56578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indent="0" marL="0">
              <a:lnSpc>
                <a:spcPts val="1800"/>
              </a:lnSpc>
              <a:buNone/>
            </a:pPr>
            <a:r>
              <a:rPr lang="en-US" sz="112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Pemilihan dan penempatan karyawan</a:t>
            </a:r>
            <a:endParaRPr lang="en-US" sz="1120" dirty="0"/>
          </a:p>
        </p:txBody>
      </p:sp>
      <p:sp>
        <p:nvSpPr>
          <p:cNvPr id="33" name="Text 12"/>
          <p:cNvSpPr/>
          <p:nvPr/>
        </p:nvSpPr>
        <p:spPr>
          <a:xfrm>
            <a:off x="6438900" y="4629150"/>
            <a:ext cx="56578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indent="0" marL="0">
              <a:lnSpc>
                <a:spcPts val="1800"/>
              </a:lnSpc>
              <a:buNone/>
            </a:pPr>
            <a:r>
              <a:rPr lang="en-US" sz="112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Memastikan kecocokan antara karyawan dan pekerjaan</a:t>
            </a:r>
            <a:endParaRPr lang="en-US" sz="1120" dirty="0"/>
          </a:p>
        </p:txBody>
      </p:sp>
      <p:sp>
        <p:nvSpPr>
          <p:cNvPr id="34" name="Text 13"/>
          <p:cNvSpPr/>
          <p:nvPr/>
        </p:nvSpPr>
        <p:spPr>
          <a:xfrm>
            <a:off x="6591300" y="5448300"/>
            <a:ext cx="532257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indent="0" marL="0">
              <a:lnSpc>
                <a:spcPts val="2100"/>
              </a:lnSpc>
              <a:buNone/>
            </a:pPr>
            <a:r>
              <a:rPr lang="en-US" sz="126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Pioneer Psikologi</a:t>
            </a:r>
            <a:endParaRPr lang="en-US" sz="1260" dirty="0"/>
          </a:p>
        </p:txBody>
      </p:sp>
      <p:sp>
        <p:nvSpPr>
          <p:cNvPr id="35" name="Text 14"/>
          <p:cNvSpPr/>
          <p:nvPr/>
        </p:nvSpPr>
        <p:spPr>
          <a:xfrm>
            <a:off x="6591300" y="5791200"/>
            <a:ext cx="234315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1500"/>
              </a:lnSpc>
              <a:buNone/>
            </a:pPr>
            <a:r>
              <a:rPr lang="en-US" sz="980" b="1" dirty="0">
                <a:solidFill>
                  <a:srgbClr val="FFA5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Hugo Münsterberg:</a:t>
            </a:r>
            <a:pPr indent="0" marL="0">
              <a:lnSpc>
                <a:spcPts val="1500"/>
              </a:lnSpc>
              <a:buNone/>
            </a:pPr>
            <a:r>
              <a:rPr lang="en-US" sz="98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Seleksi, pelatihan, dan iklan</a:t>
            </a:r>
            <a:endParaRPr lang="en-US" sz="980" dirty="0"/>
          </a:p>
        </p:txBody>
      </p:sp>
      <p:sp>
        <p:nvSpPr>
          <p:cNvPr id="36" name="Text 15"/>
          <p:cNvSpPr/>
          <p:nvPr/>
        </p:nvSpPr>
        <p:spPr>
          <a:xfrm>
            <a:off x="9086850" y="5791200"/>
            <a:ext cx="234315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1500"/>
              </a:lnSpc>
              <a:buNone/>
            </a:pPr>
            <a:r>
              <a:rPr lang="en-US" sz="980" b="1" dirty="0">
                <a:solidFill>
                  <a:srgbClr val="FFA5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Walter Dill Scott:</a:t>
            </a:r>
            <a:pPr indent="0" marL="0">
              <a:lnSpc>
                <a:spcPts val="1500"/>
              </a:lnSpc>
              <a:buNone/>
            </a:pPr>
            <a:r>
              <a:rPr lang="en-US" sz="98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Iklan, manajemen, dan seleksi</a:t>
            </a:r>
            <a:endParaRPr lang="en-US" sz="980" dirty="0"/>
          </a:p>
        </p:txBody>
      </p:sp>
      <p:sp>
        <p:nvSpPr>
          <p:cNvPr id="37" name="Text 16"/>
          <p:cNvSpPr/>
          <p:nvPr/>
        </p:nvSpPr>
        <p:spPr>
          <a:xfrm>
            <a:off x="381000" y="6781800"/>
            <a:ext cx="125730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lnSpc>
                <a:spcPts val="1800"/>
              </a:lnSpc>
              <a:buNone/>
            </a:pPr>
            <a:r>
              <a:rPr lang="en-US" sz="1120" dirty="0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6/10</a:t>
            </a:r>
            <a:endParaRPr lang="en-US" sz="112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810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7810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838200"/>
            <a:ext cx="914400" cy="38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1104900"/>
            <a:ext cx="3657600" cy="1638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500" y="1295400"/>
            <a:ext cx="571500" cy="57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7238" y="1466850"/>
            <a:ext cx="200025" cy="2286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67200" y="1104900"/>
            <a:ext cx="3657600" cy="16383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57700" y="1295400"/>
            <a:ext cx="571500" cy="571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14863" y="1466850"/>
            <a:ext cx="257175" cy="2286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53400" y="1104900"/>
            <a:ext cx="3657600" cy="16383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343900" y="1295400"/>
            <a:ext cx="571500" cy="571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529638" y="1466850"/>
            <a:ext cx="200025" cy="2286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81000" y="2971800"/>
            <a:ext cx="3657600" cy="27051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71500" y="3162300"/>
            <a:ext cx="571500" cy="571500"/>
          </a:xfrm>
          <a:prstGeom prst="rect">
            <a:avLst/>
          </a:prstGeom>
        </p:spPr>
      </p:pic>
      <p:pic>
        <p:nvPicPr>
          <p:cNvPr id="16" name="Image 14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14375" y="3333750"/>
            <a:ext cx="285750" cy="228600"/>
          </a:xfrm>
          <a:prstGeom prst="rect">
            <a:avLst/>
          </a:prstGeom>
        </p:spPr>
      </p:pic>
      <p:pic>
        <p:nvPicPr>
          <p:cNvPr id="17" name="Image 15" descr="preencoded.png">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267200" y="2971800"/>
            <a:ext cx="7543800" cy="2705100"/>
          </a:xfrm>
          <a:prstGeom prst="rect">
            <a:avLst/>
          </a:prstGeom>
        </p:spPr>
      </p:pic>
      <p:pic>
        <p:nvPicPr>
          <p:cNvPr id="18" name="Image 16" descr="preencoded.png">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457700" y="3162300"/>
            <a:ext cx="571500" cy="571500"/>
          </a:xfrm>
          <a:prstGeom prst="rect">
            <a:avLst/>
          </a:prstGeom>
        </p:spPr>
      </p:pic>
      <p:pic>
        <p:nvPicPr>
          <p:cNvPr id="19" name="Image 17" descr="preencoded.png">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629150" y="3333750"/>
            <a:ext cx="228600" cy="228600"/>
          </a:xfrm>
          <a:prstGeom prst="rect">
            <a:avLst/>
          </a:prstGeom>
        </p:spPr>
      </p:pic>
      <p:pic>
        <p:nvPicPr>
          <p:cNvPr id="20" name="Image 18" descr="preencoded.png">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81000" y="5905500"/>
            <a:ext cx="11430000" cy="1143000"/>
          </a:xfrm>
          <a:prstGeom prst="rect">
            <a:avLst/>
          </a:prstGeom>
        </p:spPr>
      </p:pic>
      <p:pic>
        <p:nvPicPr>
          <p:cNvPr id="21" name="Image 19" descr="preencoded.png">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23888" y="6057900"/>
            <a:ext cx="457200" cy="457200"/>
          </a:xfrm>
          <a:prstGeom prst="rect">
            <a:avLst/>
          </a:prstGeom>
        </p:spPr>
      </p:pic>
      <p:pic>
        <p:nvPicPr>
          <p:cNvPr id="22" name="Image 20" descr="preencoded.png">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76288" y="6210300"/>
            <a:ext cx="152400" cy="152400"/>
          </a:xfrm>
          <a:prstGeom prst="rect">
            <a:avLst/>
          </a:prstGeom>
        </p:spPr>
      </p:pic>
      <p:pic>
        <p:nvPicPr>
          <p:cNvPr id="23" name="Image 21" descr="preencoded.png">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557463" y="6400800"/>
            <a:ext cx="133350" cy="152400"/>
          </a:xfrm>
          <a:prstGeom prst="rect">
            <a:avLst/>
          </a:prstGeom>
        </p:spPr>
      </p:pic>
      <p:pic>
        <p:nvPicPr>
          <p:cNvPr id="24" name="Image 22" descr="preencoded.png">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214813" y="6057900"/>
            <a:ext cx="457200" cy="457200"/>
          </a:xfrm>
          <a:prstGeom prst="rect">
            <a:avLst/>
          </a:prstGeom>
        </p:spPr>
      </p:pic>
      <p:pic>
        <p:nvPicPr>
          <p:cNvPr id="25" name="Image 23" descr="preencoded.png">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4386263" y="6210300"/>
            <a:ext cx="114300" cy="152400"/>
          </a:xfrm>
          <a:prstGeom prst="rect">
            <a:avLst/>
          </a:prstGeom>
        </p:spPr>
      </p:pic>
      <p:pic>
        <p:nvPicPr>
          <p:cNvPr id="26" name="Image 24" descr="preencoded.png">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6196013" y="6400800"/>
            <a:ext cx="133350" cy="152400"/>
          </a:xfrm>
          <a:prstGeom prst="rect">
            <a:avLst/>
          </a:prstGeom>
        </p:spPr>
      </p:pic>
      <p:pic>
        <p:nvPicPr>
          <p:cNvPr id="27" name="Image 25" descr="preencoded.png">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7715250" y="6057900"/>
            <a:ext cx="457200" cy="457200"/>
          </a:xfrm>
          <a:prstGeom prst="rect">
            <a:avLst/>
          </a:prstGeom>
        </p:spPr>
      </p:pic>
      <p:pic>
        <p:nvPicPr>
          <p:cNvPr id="28" name="Image 26" descr="preencoded.png">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7867650" y="6210300"/>
            <a:ext cx="152400" cy="152400"/>
          </a:xfrm>
          <a:prstGeom prst="rect">
            <a:avLst/>
          </a:prstGeom>
        </p:spPr>
      </p:pic>
      <p:pic>
        <p:nvPicPr>
          <p:cNvPr id="29" name="Image 27" descr="preencoded.png">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9558338" y="6400800"/>
            <a:ext cx="133350" cy="152400"/>
          </a:xfrm>
          <a:prstGeom prst="rect">
            <a:avLst/>
          </a:prstGeom>
        </p:spPr>
      </p:pic>
      <p:pic>
        <p:nvPicPr>
          <p:cNvPr id="30" name="Image 28" descr="preencoded.png">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1139488" y="6057900"/>
            <a:ext cx="457200" cy="457200"/>
          </a:xfrm>
          <a:prstGeom prst="rect">
            <a:avLst/>
          </a:prstGeom>
        </p:spPr>
      </p:pic>
      <p:pic>
        <p:nvPicPr>
          <p:cNvPr id="31" name="Image 29" descr="preencoded.png">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1310938" y="6210300"/>
            <a:ext cx="114300" cy="152400"/>
          </a:xfrm>
          <a:prstGeom prst="rect">
            <a:avLst/>
          </a:prstGeom>
        </p:spPr>
      </p:pic>
      <p:sp>
        <p:nvSpPr>
          <p:cNvPr id="32" name="Text 0"/>
          <p:cNvSpPr/>
          <p:nvPr/>
        </p:nvSpPr>
        <p:spPr>
          <a:xfrm>
            <a:off x="381000" y="381000"/>
            <a:ext cx="125730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indent="0" marL="0">
              <a:lnSpc>
                <a:spcPts val="3000"/>
              </a:lnSpc>
              <a:buNone/>
            </a:pPr>
            <a:r>
              <a:rPr lang="en-US" sz="2426" b="1" dirty="0">
                <a:solidFill>
                  <a:srgbClr val="7FBA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Metode Riset PIO</a:t>
            </a:r>
            <a:endParaRPr lang="en-US" sz="2426" dirty="0"/>
          </a:p>
        </p:txBody>
      </p:sp>
      <p:sp>
        <p:nvSpPr>
          <p:cNvPr id="33" name="Text 1"/>
          <p:cNvSpPr/>
          <p:nvPr/>
        </p:nvSpPr>
        <p:spPr>
          <a:xfrm>
            <a:off x="1295400" y="1447800"/>
            <a:ext cx="108966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indent="0" marL="0">
              <a:lnSpc>
                <a:spcPts val="2100"/>
              </a:lnSpc>
              <a:buNone/>
            </a:pPr>
            <a:r>
              <a:rPr lang="en-US" sz="1380" dirty="0">
                <a:solidFill>
                  <a:srgbClr val="33333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Eksperimen</a:t>
            </a:r>
            <a:endParaRPr lang="en-US" sz="1380" dirty="0"/>
          </a:p>
        </p:txBody>
      </p:sp>
      <p:sp>
        <p:nvSpPr>
          <p:cNvPr id="34" name="Text 2"/>
          <p:cNvSpPr/>
          <p:nvPr/>
        </p:nvSpPr>
        <p:spPr>
          <a:xfrm>
            <a:off x="571500" y="1981200"/>
            <a:ext cx="3276600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indent="0" marL="0">
              <a:lnSpc>
                <a:spcPts val="1500"/>
              </a:lnSpc>
              <a:buNone/>
            </a:pPr>
            <a:r>
              <a:rPr lang="en-US" sz="980" dirty="0">
                <a:solidFill>
                  <a:srgbClr val="33333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Memanipulasi variabel independen untuk mengamati dampaknya pada variabel dependen, menetapkan hubungan sebab-akibat.</a:t>
            </a:r>
            <a:endParaRPr lang="en-US" sz="980" dirty="0"/>
          </a:p>
        </p:txBody>
      </p:sp>
      <p:sp>
        <p:nvSpPr>
          <p:cNvPr id="35" name="Text 3"/>
          <p:cNvSpPr/>
          <p:nvPr/>
        </p:nvSpPr>
        <p:spPr>
          <a:xfrm>
            <a:off x="5181600" y="1447800"/>
            <a:ext cx="932498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indent="0" marL="0">
              <a:lnSpc>
                <a:spcPts val="2100"/>
              </a:lnSpc>
              <a:buNone/>
            </a:pPr>
            <a:r>
              <a:rPr lang="en-US" sz="1380" dirty="0">
                <a:solidFill>
                  <a:srgbClr val="33333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Observasi</a:t>
            </a:r>
            <a:endParaRPr lang="en-US" sz="1380" dirty="0"/>
          </a:p>
        </p:txBody>
      </p:sp>
      <p:sp>
        <p:nvSpPr>
          <p:cNvPr id="36" name="Text 4"/>
          <p:cNvSpPr/>
          <p:nvPr/>
        </p:nvSpPr>
        <p:spPr>
          <a:xfrm>
            <a:off x="4457700" y="1981200"/>
            <a:ext cx="3276600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indent="0" marL="0">
              <a:lnSpc>
                <a:spcPts val="1500"/>
              </a:lnSpc>
              <a:buNone/>
            </a:pPr>
            <a:r>
              <a:rPr lang="en-US" sz="980" dirty="0">
                <a:solidFill>
                  <a:srgbClr val="33333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Mengamati langsung pegawai dan proses organisasi di lingkungan alami, dapat terstruktur (melacak perilaku spesifik) atau tidak terstruktur.</a:t>
            </a:r>
            <a:endParaRPr lang="en-US" sz="980" dirty="0"/>
          </a:p>
        </p:txBody>
      </p:sp>
      <p:sp>
        <p:nvSpPr>
          <p:cNvPr id="37" name="Text 5"/>
          <p:cNvSpPr/>
          <p:nvPr/>
        </p:nvSpPr>
        <p:spPr>
          <a:xfrm>
            <a:off x="9067800" y="1447800"/>
            <a:ext cx="58674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indent="0" marL="0">
              <a:lnSpc>
                <a:spcPts val="2100"/>
              </a:lnSpc>
              <a:buNone/>
            </a:pPr>
            <a:r>
              <a:rPr lang="en-US" sz="1380" dirty="0">
                <a:solidFill>
                  <a:srgbClr val="33333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Survei</a:t>
            </a:r>
            <a:endParaRPr lang="en-US" sz="1380" dirty="0"/>
          </a:p>
        </p:txBody>
      </p:sp>
      <p:sp>
        <p:nvSpPr>
          <p:cNvPr id="38" name="Text 6"/>
          <p:cNvSpPr/>
          <p:nvPr/>
        </p:nvSpPr>
        <p:spPr>
          <a:xfrm>
            <a:off x="8343900" y="1981200"/>
            <a:ext cx="3276600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indent="0" marL="0">
              <a:lnSpc>
                <a:spcPts val="1500"/>
              </a:lnSpc>
              <a:buNone/>
            </a:pPr>
            <a:r>
              <a:rPr lang="en-US" sz="980" dirty="0">
                <a:solidFill>
                  <a:srgbClr val="33333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Mengumpulkan data dari banyak individu, ideal untuk meneliti sikap kerja, kepuasan, budaya organisasi, dan perilaku kerja.</a:t>
            </a:r>
            <a:endParaRPr lang="en-US" sz="980" dirty="0"/>
          </a:p>
        </p:txBody>
      </p:sp>
      <p:sp>
        <p:nvSpPr>
          <p:cNvPr id="39" name="Text 7"/>
          <p:cNvSpPr/>
          <p:nvPr/>
        </p:nvSpPr>
        <p:spPr>
          <a:xfrm>
            <a:off x="1295400" y="3314700"/>
            <a:ext cx="1100138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indent="0" marL="0">
              <a:lnSpc>
                <a:spcPts val="2100"/>
              </a:lnSpc>
              <a:buNone/>
            </a:pPr>
            <a:r>
              <a:rPr lang="en-US" sz="1380" dirty="0">
                <a:solidFill>
                  <a:srgbClr val="33333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Wawancara</a:t>
            </a:r>
            <a:endParaRPr lang="en-US" sz="1380" dirty="0"/>
          </a:p>
        </p:txBody>
      </p:sp>
      <p:sp>
        <p:nvSpPr>
          <p:cNvPr id="40" name="Text 8"/>
          <p:cNvSpPr/>
          <p:nvPr/>
        </p:nvSpPr>
        <p:spPr>
          <a:xfrm>
            <a:off x="571500" y="3848100"/>
            <a:ext cx="3276600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indent="0" marL="0">
              <a:lnSpc>
                <a:spcPts val="1500"/>
              </a:lnSpc>
              <a:buNone/>
            </a:pPr>
            <a:r>
              <a:rPr lang="en-US" sz="980" dirty="0">
                <a:solidFill>
                  <a:srgbClr val="33333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Mendapatkan data kualitatif yang mendalam dengan memungkinkan peneliti untuk menjelajahi perspektif, pengalaman, dan motivasi individu.</a:t>
            </a:r>
            <a:endParaRPr lang="en-US" sz="980" dirty="0"/>
          </a:p>
        </p:txBody>
      </p:sp>
      <p:sp>
        <p:nvSpPr>
          <p:cNvPr id="41" name="Text 9"/>
          <p:cNvSpPr/>
          <p:nvPr/>
        </p:nvSpPr>
        <p:spPr>
          <a:xfrm>
            <a:off x="5181600" y="3314700"/>
            <a:ext cx="123634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indent="0" marL="0">
              <a:lnSpc>
                <a:spcPts val="2100"/>
              </a:lnSpc>
              <a:buNone/>
            </a:pPr>
            <a:r>
              <a:rPr lang="en-US" sz="1380" dirty="0">
                <a:solidFill>
                  <a:srgbClr val="33333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Tes Psikologi</a:t>
            </a:r>
            <a:endParaRPr lang="en-US" sz="1380" dirty="0"/>
          </a:p>
        </p:txBody>
      </p:sp>
      <p:sp>
        <p:nvSpPr>
          <p:cNvPr id="42" name="Text 10"/>
          <p:cNvSpPr/>
          <p:nvPr/>
        </p:nvSpPr>
        <p:spPr>
          <a:xfrm>
            <a:off x="4457700" y="3848100"/>
            <a:ext cx="38557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indent="0" marL="0">
              <a:lnSpc>
                <a:spcPts val="1800"/>
              </a:lnSpc>
              <a:buNone/>
            </a:pPr>
            <a:r>
              <a:rPr lang="en-US" sz="1120" b="1" dirty="0">
                <a:solidFill>
                  <a:srgbClr val="FFA5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Ability Tests</a:t>
            </a:r>
            <a:endParaRPr lang="en-US" sz="1120" dirty="0"/>
          </a:p>
        </p:txBody>
      </p:sp>
      <p:sp>
        <p:nvSpPr>
          <p:cNvPr id="43" name="Text 11"/>
          <p:cNvSpPr/>
          <p:nvPr/>
        </p:nvSpPr>
        <p:spPr>
          <a:xfrm>
            <a:off x="4457700" y="4114800"/>
            <a:ext cx="35052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indent="0" marL="0">
              <a:lnSpc>
                <a:spcPts val="1500"/>
              </a:lnSpc>
              <a:buNone/>
            </a:pPr>
            <a:r>
              <a:rPr lang="en-US" sz="980" dirty="0">
                <a:solidFill>
                  <a:srgbClr val="33333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Mengukur keterampilan kognitif seperti pemecahan masalah dan resonasi.</a:t>
            </a:r>
            <a:endParaRPr lang="en-US" sz="980" dirty="0"/>
          </a:p>
        </p:txBody>
      </p:sp>
      <p:sp>
        <p:nvSpPr>
          <p:cNvPr id="44" name="Text 12"/>
          <p:cNvSpPr/>
          <p:nvPr/>
        </p:nvSpPr>
        <p:spPr>
          <a:xfrm>
            <a:off x="8115300" y="3848100"/>
            <a:ext cx="38557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indent="0" marL="0">
              <a:lnSpc>
                <a:spcPts val="1800"/>
              </a:lnSpc>
              <a:buNone/>
            </a:pPr>
            <a:r>
              <a:rPr lang="en-US" sz="1120" b="1" dirty="0">
                <a:solidFill>
                  <a:srgbClr val="FFA5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Aptitude Tests</a:t>
            </a:r>
            <a:endParaRPr lang="en-US" sz="1120" dirty="0"/>
          </a:p>
        </p:txBody>
      </p:sp>
      <p:sp>
        <p:nvSpPr>
          <p:cNvPr id="45" name="Text 13"/>
          <p:cNvSpPr/>
          <p:nvPr/>
        </p:nvSpPr>
        <p:spPr>
          <a:xfrm>
            <a:off x="8115300" y="4114800"/>
            <a:ext cx="35052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indent="0" marL="0">
              <a:lnSpc>
                <a:spcPts val="1500"/>
              </a:lnSpc>
              <a:buNone/>
            </a:pPr>
            <a:r>
              <a:rPr lang="en-US" sz="980" dirty="0">
                <a:solidFill>
                  <a:srgbClr val="33333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Mengukur potensi untuk belajar atau mengakuisisi keterampilan tertentu.</a:t>
            </a:r>
            <a:endParaRPr lang="en-US" sz="980" dirty="0"/>
          </a:p>
        </p:txBody>
      </p:sp>
      <p:sp>
        <p:nvSpPr>
          <p:cNvPr id="46" name="Text 14"/>
          <p:cNvSpPr/>
          <p:nvPr/>
        </p:nvSpPr>
        <p:spPr>
          <a:xfrm>
            <a:off x="4457700" y="4648200"/>
            <a:ext cx="38557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indent="0" marL="0">
              <a:lnSpc>
                <a:spcPts val="1800"/>
              </a:lnSpc>
              <a:buNone/>
            </a:pPr>
            <a:r>
              <a:rPr lang="en-US" sz="1120" b="1" dirty="0">
                <a:solidFill>
                  <a:srgbClr val="FFA5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Interest Inventories</a:t>
            </a:r>
            <a:endParaRPr lang="en-US" sz="1120" dirty="0"/>
          </a:p>
        </p:txBody>
      </p:sp>
      <p:sp>
        <p:nvSpPr>
          <p:cNvPr id="47" name="Text 15"/>
          <p:cNvSpPr/>
          <p:nvPr/>
        </p:nvSpPr>
        <p:spPr>
          <a:xfrm>
            <a:off x="4457700" y="4914900"/>
            <a:ext cx="35052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indent="0" marL="0">
              <a:lnSpc>
                <a:spcPts val="1500"/>
              </a:lnSpc>
              <a:buNone/>
            </a:pPr>
            <a:r>
              <a:rPr lang="en-US" sz="980" dirty="0">
                <a:solidFill>
                  <a:srgbClr val="33333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Menilai preferensi seseorang terhadap aktivitas tertentu untuk mencocokkan dengan pekerjaan yang sesuai.</a:t>
            </a:r>
            <a:endParaRPr lang="en-US" sz="980" dirty="0"/>
          </a:p>
        </p:txBody>
      </p:sp>
      <p:sp>
        <p:nvSpPr>
          <p:cNvPr id="48" name="Text 16"/>
          <p:cNvSpPr/>
          <p:nvPr/>
        </p:nvSpPr>
        <p:spPr>
          <a:xfrm>
            <a:off x="8115300" y="4648200"/>
            <a:ext cx="38557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indent="0" marL="0">
              <a:lnSpc>
                <a:spcPts val="1800"/>
              </a:lnSpc>
              <a:buNone/>
            </a:pPr>
            <a:r>
              <a:rPr lang="en-US" sz="1120" b="1" dirty="0">
                <a:solidFill>
                  <a:srgbClr val="FFA5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Personality Tests</a:t>
            </a:r>
            <a:endParaRPr lang="en-US" sz="1120" dirty="0"/>
          </a:p>
        </p:txBody>
      </p:sp>
      <p:sp>
        <p:nvSpPr>
          <p:cNvPr id="49" name="Text 17"/>
          <p:cNvSpPr/>
          <p:nvPr/>
        </p:nvSpPr>
        <p:spPr>
          <a:xfrm>
            <a:off x="8115300" y="4914900"/>
            <a:ext cx="3505200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indent="0" marL="0">
              <a:lnSpc>
                <a:spcPts val="1500"/>
              </a:lnSpc>
              <a:buNone/>
            </a:pPr>
            <a:r>
              <a:rPr lang="en-US" sz="980" dirty="0">
                <a:solidFill>
                  <a:srgbClr val="33333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Misalnya, Big Five Personality Model dan Myers-Briggs Type Indicator (MBTI) untuk mengukur sifat dan pola perilaku.</a:t>
            </a:r>
            <a:endParaRPr lang="en-US" sz="980" dirty="0"/>
          </a:p>
        </p:txBody>
      </p:sp>
      <p:sp>
        <p:nvSpPr>
          <p:cNvPr id="50" name="Text 18"/>
          <p:cNvSpPr/>
          <p:nvPr/>
        </p:nvSpPr>
        <p:spPr>
          <a:xfrm>
            <a:off x="533400" y="6591300"/>
            <a:ext cx="638175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12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Mengajukan</a:t>
            </a:r>
            <a:pPr indent="0" marL="0">
              <a:lnSpc>
                <a:spcPts val="12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Pertanyaan</a:t>
            </a:r>
            <a:endParaRPr lang="en-US" sz="840" dirty="0"/>
          </a:p>
        </p:txBody>
      </p:sp>
      <p:sp>
        <p:nvSpPr>
          <p:cNvPr id="51" name="Text 19"/>
          <p:cNvSpPr/>
          <p:nvPr/>
        </p:nvSpPr>
        <p:spPr>
          <a:xfrm>
            <a:off x="4076700" y="6591300"/>
            <a:ext cx="733425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12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Pengumpulan</a:t>
            </a:r>
            <a:pPr indent="0" marL="0">
              <a:lnSpc>
                <a:spcPts val="12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Data</a:t>
            </a:r>
            <a:endParaRPr lang="en-US" sz="840" dirty="0"/>
          </a:p>
        </p:txBody>
      </p:sp>
      <p:sp>
        <p:nvSpPr>
          <p:cNvPr id="52" name="Text 20"/>
          <p:cNvSpPr/>
          <p:nvPr/>
        </p:nvSpPr>
        <p:spPr>
          <a:xfrm>
            <a:off x="7739062" y="6591300"/>
            <a:ext cx="409575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12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Analisis</a:t>
            </a:r>
            <a:pPr indent="0" marL="0">
              <a:lnSpc>
                <a:spcPts val="12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Data</a:t>
            </a:r>
            <a:endParaRPr lang="en-US" sz="840" dirty="0"/>
          </a:p>
        </p:txBody>
      </p:sp>
      <p:sp>
        <p:nvSpPr>
          <p:cNvPr id="53" name="Text 21"/>
          <p:cNvSpPr/>
          <p:nvPr/>
        </p:nvSpPr>
        <p:spPr>
          <a:xfrm>
            <a:off x="11077575" y="6591300"/>
            <a:ext cx="581025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12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Interpretasi</a:t>
            </a:r>
            <a:pPr indent="0" marL="0">
              <a:lnSpc>
                <a:spcPts val="12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&amp; Aplikasi</a:t>
            </a:r>
            <a:endParaRPr lang="en-US" sz="840" dirty="0"/>
          </a:p>
        </p:txBody>
      </p:sp>
      <p:sp>
        <p:nvSpPr>
          <p:cNvPr id="54" name="Text 22"/>
          <p:cNvSpPr/>
          <p:nvPr/>
        </p:nvSpPr>
        <p:spPr>
          <a:xfrm>
            <a:off x="381000" y="7200900"/>
            <a:ext cx="125730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lnSpc>
                <a:spcPts val="1800"/>
              </a:lnSpc>
              <a:buNone/>
            </a:pPr>
            <a:r>
              <a:rPr lang="en-US" sz="1120" dirty="0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7/10</a:t>
            </a:r>
            <a:endParaRPr lang="en-US" sz="112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838200"/>
            <a:ext cx="914400" cy="38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1200150"/>
            <a:ext cx="2857500" cy="1676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0" y="1352550"/>
            <a:ext cx="571500" cy="57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09738" y="1524000"/>
            <a:ext cx="200025" cy="2286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52863" y="1924050"/>
            <a:ext cx="200025" cy="2286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67250" y="1200150"/>
            <a:ext cx="2857500" cy="16764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10250" y="1352550"/>
            <a:ext cx="571500" cy="571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81700" y="1524000"/>
            <a:ext cx="228600" cy="2286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39112" y="1924050"/>
            <a:ext cx="200025" cy="2286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953500" y="1104900"/>
            <a:ext cx="2857500" cy="18669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096500" y="1257300"/>
            <a:ext cx="571500" cy="5715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296525" y="1428750"/>
            <a:ext cx="171450" cy="228600"/>
          </a:xfrm>
          <a:prstGeom prst="rect">
            <a:avLst/>
          </a:prstGeom>
        </p:spPr>
      </p:pic>
      <p:pic>
        <p:nvPicPr>
          <p:cNvPr id="16" name="Image 14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81000" y="3276600"/>
            <a:ext cx="5562600" cy="1676400"/>
          </a:xfrm>
          <a:prstGeom prst="rect">
            <a:avLst/>
          </a:prstGeom>
        </p:spPr>
      </p:pic>
      <p:pic>
        <p:nvPicPr>
          <p:cNvPr id="17" name="Image 15" descr="preencoded.png">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71500" y="3886200"/>
            <a:ext cx="152400" cy="152400"/>
          </a:xfrm>
          <a:prstGeom prst="rect">
            <a:avLst/>
          </a:prstGeom>
        </p:spPr>
      </p:pic>
      <p:pic>
        <p:nvPicPr>
          <p:cNvPr id="18" name="Image 16" descr="preencoded.png">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71500" y="4229100"/>
            <a:ext cx="152400" cy="152400"/>
          </a:xfrm>
          <a:prstGeom prst="rect">
            <a:avLst/>
          </a:prstGeom>
        </p:spPr>
      </p:pic>
      <p:pic>
        <p:nvPicPr>
          <p:cNvPr id="19" name="Image 17" descr="preencoded.png">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71500" y="4572000"/>
            <a:ext cx="152400" cy="152400"/>
          </a:xfrm>
          <a:prstGeom prst="rect">
            <a:avLst/>
          </a:prstGeom>
        </p:spPr>
      </p:pic>
      <p:pic>
        <p:nvPicPr>
          <p:cNvPr id="20" name="Image 18" descr="preencoded.png">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248400" y="3276600"/>
            <a:ext cx="5562600" cy="1676400"/>
          </a:xfrm>
          <a:prstGeom prst="rect">
            <a:avLst/>
          </a:prstGeom>
        </p:spPr>
      </p:pic>
      <p:pic>
        <p:nvPicPr>
          <p:cNvPr id="21" name="Image 19" descr="preencoded.png">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438900" y="3886200"/>
            <a:ext cx="152400" cy="152400"/>
          </a:xfrm>
          <a:prstGeom prst="rect">
            <a:avLst/>
          </a:prstGeom>
        </p:spPr>
      </p:pic>
      <p:pic>
        <p:nvPicPr>
          <p:cNvPr id="22" name="Image 20" descr="preencoded.png">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438900" y="4229100"/>
            <a:ext cx="171450" cy="152400"/>
          </a:xfrm>
          <a:prstGeom prst="rect">
            <a:avLst/>
          </a:prstGeom>
        </p:spPr>
      </p:pic>
      <p:pic>
        <p:nvPicPr>
          <p:cNvPr id="23" name="Image 21" descr="preencoded.png">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438900" y="4572000"/>
            <a:ext cx="123825" cy="152400"/>
          </a:xfrm>
          <a:prstGeom prst="rect">
            <a:avLst/>
          </a:prstGeom>
        </p:spPr>
      </p:pic>
      <p:pic>
        <p:nvPicPr>
          <p:cNvPr id="24" name="Image 22" descr="preencoded.png">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81000" y="5181600"/>
            <a:ext cx="11430000" cy="685800"/>
          </a:xfrm>
          <a:prstGeom prst="rect">
            <a:avLst/>
          </a:prstGeom>
        </p:spPr>
      </p:pic>
      <p:pic>
        <p:nvPicPr>
          <p:cNvPr id="25" name="Image 23" descr="preencoded.png">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533400" y="5362575"/>
            <a:ext cx="123825" cy="133350"/>
          </a:xfrm>
          <a:prstGeom prst="rect">
            <a:avLst/>
          </a:prstGeom>
        </p:spPr>
      </p:pic>
      <p:sp>
        <p:nvSpPr>
          <p:cNvPr id="26" name="Text 0"/>
          <p:cNvSpPr/>
          <p:nvPr/>
        </p:nvSpPr>
        <p:spPr>
          <a:xfrm>
            <a:off x="381000" y="381000"/>
            <a:ext cx="125730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indent="0" marL="0">
              <a:lnSpc>
                <a:spcPts val="3000"/>
              </a:lnSpc>
              <a:buNone/>
            </a:pPr>
            <a:r>
              <a:rPr lang="en-US" sz="2426" b="1" dirty="0">
                <a:solidFill>
                  <a:srgbClr val="7FBA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Pengukuran dan Analisis Data</a:t>
            </a:r>
            <a:endParaRPr lang="en-US" sz="2426" dirty="0"/>
          </a:p>
        </p:txBody>
      </p:sp>
      <p:sp>
        <p:nvSpPr>
          <p:cNvPr id="27" name="Text 1"/>
          <p:cNvSpPr/>
          <p:nvPr/>
        </p:nvSpPr>
        <p:spPr>
          <a:xfrm>
            <a:off x="1081564" y="2000250"/>
            <a:ext cx="1456373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lnSpc>
                <a:spcPts val="2100"/>
              </a:lnSpc>
              <a:buNone/>
            </a:pPr>
            <a:r>
              <a:rPr lang="en-US" sz="1380" dirty="0">
                <a:solidFill>
                  <a:srgbClr val="33333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Klasifikasi Data</a:t>
            </a:r>
            <a:endParaRPr lang="en-US" sz="1380" dirty="0"/>
          </a:p>
        </p:txBody>
      </p:sp>
      <p:sp>
        <p:nvSpPr>
          <p:cNvPr id="28" name="Text 2"/>
          <p:cNvSpPr/>
          <p:nvPr/>
        </p:nvSpPr>
        <p:spPr>
          <a:xfrm>
            <a:off x="533400" y="2343150"/>
            <a:ext cx="25527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lnSpc>
                <a:spcPts val="1500"/>
              </a:lnSpc>
              <a:buNone/>
            </a:pPr>
            <a:r>
              <a:rPr lang="en-US" sz="980" dirty="0">
                <a:solidFill>
                  <a:srgbClr val="33333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Data diklasifikasikan sesuai tujuan penelitian</a:t>
            </a:r>
            <a:endParaRPr lang="en-US" sz="980" dirty="0"/>
          </a:p>
        </p:txBody>
      </p:sp>
      <p:sp>
        <p:nvSpPr>
          <p:cNvPr id="29" name="Text 3"/>
          <p:cNvSpPr/>
          <p:nvPr/>
        </p:nvSpPr>
        <p:spPr>
          <a:xfrm>
            <a:off x="5315426" y="2000250"/>
            <a:ext cx="1561148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lnSpc>
                <a:spcPts val="2100"/>
              </a:lnSpc>
              <a:buNone/>
            </a:pPr>
            <a:r>
              <a:rPr lang="en-US" sz="1380" dirty="0">
                <a:solidFill>
                  <a:srgbClr val="33333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Analisis Statistik</a:t>
            </a:r>
            <a:endParaRPr lang="en-US" sz="1380" dirty="0"/>
          </a:p>
        </p:txBody>
      </p:sp>
      <p:sp>
        <p:nvSpPr>
          <p:cNvPr id="30" name="Text 4"/>
          <p:cNvSpPr/>
          <p:nvPr/>
        </p:nvSpPr>
        <p:spPr>
          <a:xfrm>
            <a:off x="4819650" y="2343150"/>
            <a:ext cx="25527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lnSpc>
                <a:spcPts val="1500"/>
              </a:lnSpc>
              <a:buNone/>
            </a:pPr>
            <a:r>
              <a:rPr lang="en-US" sz="980" dirty="0">
                <a:solidFill>
                  <a:srgbClr val="33333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Menerapkan analisis statistik untuk mengidentifikasi pola dan hubungan</a:t>
            </a:r>
            <a:endParaRPr lang="en-US" sz="980" dirty="0"/>
          </a:p>
        </p:txBody>
      </p:sp>
      <p:sp>
        <p:nvSpPr>
          <p:cNvPr id="31" name="Text 5"/>
          <p:cNvSpPr/>
          <p:nvPr/>
        </p:nvSpPr>
        <p:spPr>
          <a:xfrm>
            <a:off x="9837420" y="1905000"/>
            <a:ext cx="108966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lnSpc>
                <a:spcPts val="2100"/>
              </a:lnSpc>
              <a:buNone/>
            </a:pPr>
            <a:r>
              <a:rPr lang="en-US" sz="1380" dirty="0">
                <a:solidFill>
                  <a:srgbClr val="33333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Interpretasi</a:t>
            </a:r>
            <a:endParaRPr lang="en-US" sz="1380" dirty="0"/>
          </a:p>
        </p:txBody>
      </p:sp>
      <p:sp>
        <p:nvSpPr>
          <p:cNvPr id="32" name="Text 6"/>
          <p:cNvSpPr/>
          <p:nvPr/>
        </p:nvSpPr>
        <p:spPr>
          <a:xfrm>
            <a:off x="9105900" y="2247900"/>
            <a:ext cx="2552700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lnSpc>
                <a:spcPts val="1500"/>
              </a:lnSpc>
              <a:buNone/>
            </a:pPr>
            <a:r>
              <a:rPr lang="en-US" sz="980" dirty="0">
                <a:solidFill>
                  <a:srgbClr val="33333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Menginterpretasikan temuan dan mengembangkan rekomendasi berbasis bukti</a:t>
            </a:r>
            <a:endParaRPr lang="en-US" sz="980" dirty="0"/>
          </a:p>
        </p:txBody>
      </p:sp>
      <p:sp>
        <p:nvSpPr>
          <p:cNvPr id="33" name="Text 7"/>
          <p:cNvSpPr/>
          <p:nvPr/>
        </p:nvSpPr>
        <p:spPr>
          <a:xfrm>
            <a:off x="571500" y="3467100"/>
            <a:ext cx="569976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indent="0" marL="0">
              <a:lnSpc>
                <a:spcPts val="2100"/>
              </a:lnSpc>
              <a:buNone/>
            </a:pPr>
            <a:r>
              <a:rPr lang="en-US" sz="1380" dirty="0">
                <a:solidFill>
                  <a:srgbClr val="33333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Pengukuran dalam PIO</a:t>
            </a:r>
            <a:endParaRPr lang="en-US" sz="1380" dirty="0"/>
          </a:p>
        </p:txBody>
      </p:sp>
      <p:sp>
        <p:nvSpPr>
          <p:cNvPr id="34" name="Text 8"/>
          <p:cNvSpPr/>
          <p:nvPr/>
        </p:nvSpPr>
        <p:spPr>
          <a:xfrm>
            <a:off x="800100" y="3848100"/>
            <a:ext cx="532257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1120" dirty="0">
                <a:solidFill>
                  <a:srgbClr val="33333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Transformasi informasi mentah menjadi wawasan yang dapat tindakan</a:t>
            </a:r>
            <a:endParaRPr lang="en-US" sz="1120" dirty="0"/>
          </a:p>
        </p:txBody>
      </p:sp>
      <p:sp>
        <p:nvSpPr>
          <p:cNvPr id="35" name="Text 9"/>
          <p:cNvSpPr/>
          <p:nvPr/>
        </p:nvSpPr>
        <p:spPr>
          <a:xfrm>
            <a:off x="800100" y="4191000"/>
            <a:ext cx="418052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1120" dirty="0">
                <a:solidFill>
                  <a:srgbClr val="33333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Organisasi data sesuai dengan tujuan penelitian tertentu</a:t>
            </a:r>
            <a:endParaRPr lang="en-US" sz="1120" dirty="0"/>
          </a:p>
        </p:txBody>
      </p:sp>
      <p:sp>
        <p:nvSpPr>
          <p:cNvPr id="36" name="Text 10"/>
          <p:cNvSpPr/>
          <p:nvPr/>
        </p:nvSpPr>
        <p:spPr>
          <a:xfrm>
            <a:off x="800100" y="4533900"/>
            <a:ext cx="40233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1120" dirty="0">
                <a:solidFill>
                  <a:srgbClr val="33333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Metode pengukuran yang tepat untuk setiap penelitian</a:t>
            </a:r>
            <a:endParaRPr lang="en-US" sz="1120" dirty="0"/>
          </a:p>
        </p:txBody>
      </p:sp>
      <p:sp>
        <p:nvSpPr>
          <p:cNvPr id="37" name="Text 11"/>
          <p:cNvSpPr/>
          <p:nvPr/>
        </p:nvSpPr>
        <p:spPr>
          <a:xfrm>
            <a:off x="6438900" y="3467100"/>
            <a:ext cx="569976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indent="0" marL="0">
              <a:lnSpc>
                <a:spcPts val="2100"/>
              </a:lnSpc>
              <a:buNone/>
            </a:pPr>
            <a:r>
              <a:rPr lang="en-US" sz="1380" dirty="0">
                <a:solidFill>
                  <a:srgbClr val="33333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Analisis Statistik</a:t>
            </a:r>
            <a:endParaRPr lang="en-US" sz="1380" dirty="0"/>
          </a:p>
        </p:txBody>
      </p:sp>
      <p:sp>
        <p:nvSpPr>
          <p:cNvPr id="38" name="Text 12"/>
          <p:cNvSpPr/>
          <p:nvPr/>
        </p:nvSpPr>
        <p:spPr>
          <a:xfrm>
            <a:off x="6667500" y="3848100"/>
            <a:ext cx="3447098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1120" dirty="0">
                <a:solidFill>
                  <a:srgbClr val="33333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Identifikasi pola, tren, dan hubungan signifikan</a:t>
            </a:r>
            <a:endParaRPr lang="en-US" sz="1120" dirty="0"/>
          </a:p>
        </p:txBody>
      </p:sp>
      <p:sp>
        <p:nvSpPr>
          <p:cNvPr id="39" name="Text 13"/>
          <p:cNvSpPr/>
          <p:nvPr/>
        </p:nvSpPr>
        <p:spPr>
          <a:xfrm>
            <a:off x="6686550" y="4191000"/>
            <a:ext cx="418052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1120" dirty="0">
                <a:solidFill>
                  <a:srgbClr val="33333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Analisis varians dan regresi untuk memahami hubungan</a:t>
            </a:r>
            <a:endParaRPr lang="en-US" sz="1120" dirty="0"/>
          </a:p>
        </p:txBody>
      </p:sp>
      <p:sp>
        <p:nvSpPr>
          <p:cNvPr id="40" name="Text 14"/>
          <p:cNvSpPr/>
          <p:nvPr/>
        </p:nvSpPr>
        <p:spPr>
          <a:xfrm>
            <a:off x="6638925" y="4533900"/>
            <a:ext cx="5039678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1120" dirty="0">
                <a:solidFill>
                  <a:srgbClr val="33333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Uji hipotesis untuk membuat keputusan yang didasarkan pada bukti</a:t>
            </a:r>
            <a:endParaRPr lang="en-US" sz="1120" dirty="0"/>
          </a:p>
        </p:txBody>
      </p:sp>
      <p:sp>
        <p:nvSpPr>
          <p:cNvPr id="41" name="Text 15"/>
          <p:cNvSpPr/>
          <p:nvPr/>
        </p:nvSpPr>
        <p:spPr>
          <a:xfrm>
            <a:off x="733425" y="5334000"/>
            <a:ext cx="111252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indent="0" marL="0">
              <a:lnSpc>
                <a:spcPts val="1500"/>
              </a:lnSpc>
              <a:buNone/>
            </a:pPr>
            <a:r>
              <a:rPr lang="en-US" sz="980" i="1" dirty="0">
                <a:solidFill>
                  <a:srgbClr val="33333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Analisis data yang rigorus memungkinkan psikolog industri dan organisasi untuk menginterpretasikan temuan dengan benar dan mengembangkan rekomendasi yang dapat meningkatkan efektivitas organisasi dan kesejahteraan karyawan.</a:t>
            </a:r>
            <a:endParaRPr lang="en-US" sz="980" dirty="0"/>
          </a:p>
        </p:txBody>
      </p:sp>
      <p:sp>
        <p:nvSpPr>
          <p:cNvPr id="42" name="Text 16"/>
          <p:cNvSpPr/>
          <p:nvPr/>
        </p:nvSpPr>
        <p:spPr>
          <a:xfrm>
            <a:off x="381000" y="6248400"/>
            <a:ext cx="125730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lnSpc>
                <a:spcPts val="1800"/>
              </a:lnSpc>
              <a:buNone/>
            </a:pPr>
            <a:r>
              <a:rPr lang="en-US" sz="1120" dirty="0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8/10</a:t>
            </a:r>
            <a:endParaRPr lang="en-US" sz="112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838200"/>
            <a:ext cx="914400" cy="38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1104900"/>
            <a:ext cx="3657600" cy="4914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24050" y="1333500"/>
            <a:ext cx="571500" cy="57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09788" y="1504950"/>
            <a:ext cx="200025" cy="2286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600" y="4648200"/>
            <a:ext cx="3200400" cy="533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3900" y="4752975"/>
            <a:ext cx="171450" cy="13335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9600" y="5257800"/>
            <a:ext cx="3200400" cy="5334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3900" y="5362575"/>
            <a:ext cx="152400" cy="13335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67200" y="1104900"/>
            <a:ext cx="3657600" cy="49149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810250" y="1333500"/>
            <a:ext cx="571500" cy="571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967413" y="1504950"/>
            <a:ext cx="257175" cy="2286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495800" y="3657600"/>
            <a:ext cx="3200400" cy="533400"/>
          </a:xfrm>
          <a:prstGeom prst="rect">
            <a:avLst/>
          </a:prstGeom>
        </p:spPr>
      </p:pic>
      <p:pic>
        <p:nvPicPr>
          <p:cNvPr id="16" name="Image 14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495800" y="4267200"/>
            <a:ext cx="3200400" cy="723900"/>
          </a:xfrm>
          <a:prstGeom prst="rect">
            <a:avLst/>
          </a:prstGeom>
        </p:spPr>
      </p:pic>
      <p:pic>
        <p:nvPicPr>
          <p:cNvPr id="17" name="Image 15" descr="preencoded.png">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610100" y="4371975"/>
            <a:ext cx="133350" cy="133350"/>
          </a:xfrm>
          <a:prstGeom prst="rect">
            <a:avLst/>
          </a:prstGeom>
        </p:spPr>
      </p:pic>
      <p:pic>
        <p:nvPicPr>
          <p:cNvPr id="18" name="Image 16" descr="preencoded.png">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495800" y="5067300"/>
            <a:ext cx="3200400" cy="723900"/>
          </a:xfrm>
          <a:prstGeom prst="rect">
            <a:avLst/>
          </a:prstGeom>
        </p:spPr>
      </p:pic>
      <p:pic>
        <p:nvPicPr>
          <p:cNvPr id="19" name="Image 17" descr="preencoded.png">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610100" y="5172075"/>
            <a:ext cx="171450" cy="133350"/>
          </a:xfrm>
          <a:prstGeom prst="rect">
            <a:avLst/>
          </a:prstGeom>
        </p:spPr>
      </p:pic>
      <p:pic>
        <p:nvPicPr>
          <p:cNvPr id="20" name="Image 18" descr="preencoded.png">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153400" y="1104900"/>
            <a:ext cx="3657600" cy="4914900"/>
          </a:xfrm>
          <a:prstGeom prst="rect">
            <a:avLst/>
          </a:prstGeom>
        </p:spPr>
      </p:pic>
      <p:pic>
        <p:nvPicPr>
          <p:cNvPr id="21" name="Image 19" descr="preencoded.png">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696450" y="1333500"/>
            <a:ext cx="571500" cy="571500"/>
          </a:xfrm>
          <a:prstGeom prst="rect">
            <a:avLst/>
          </a:prstGeom>
        </p:spPr>
      </p:pic>
      <p:pic>
        <p:nvPicPr>
          <p:cNvPr id="22" name="Image 20" descr="preencoded.png">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867900" y="1504950"/>
            <a:ext cx="228600" cy="228600"/>
          </a:xfrm>
          <a:prstGeom prst="rect">
            <a:avLst/>
          </a:prstGeom>
        </p:spPr>
      </p:pic>
      <p:pic>
        <p:nvPicPr>
          <p:cNvPr id="23" name="Image 21" descr="preencoded.png">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382000" y="3657600"/>
            <a:ext cx="3200400" cy="723900"/>
          </a:xfrm>
          <a:prstGeom prst="rect">
            <a:avLst/>
          </a:prstGeom>
        </p:spPr>
      </p:pic>
      <p:pic>
        <p:nvPicPr>
          <p:cNvPr id="24" name="Image 22" descr="preencoded.png">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382000" y="4457700"/>
            <a:ext cx="3200400" cy="723900"/>
          </a:xfrm>
          <a:prstGeom prst="rect">
            <a:avLst/>
          </a:prstGeom>
        </p:spPr>
      </p:pic>
      <p:pic>
        <p:nvPicPr>
          <p:cNvPr id="25" name="Image 23" descr="preencoded.png">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496300" y="4562475"/>
            <a:ext cx="171450" cy="133350"/>
          </a:xfrm>
          <a:prstGeom prst="rect">
            <a:avLst/>
          </a:prstGeom>
        </p:spPr>
      </p:pic>
      <p:pic>
        <p:nvPicPr>
          <p:cNvPr id="26" name="Image 24" descr="preencoded.png">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382000" y="5257800"/>
            <a:ext cx="3200400" cy="533400"/>
          </a:xfrm>
          <a:prstGeom prst="rect">
            <a:avLst/>
          </a:prstGeom>
        </p:spPr>
      </p:pic>
      <p:pic>
        <p:nvPicPr>
          <p:cNvPr id="27" name="Image 25" descr="preencoded.png">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496300" y="5362575"/>
            <a:ext cx="171450" cy="133350"/>
          </a:xfrm>
          <a:prstGeom prst="rect">
            <a:avLst/>
          </a:prstGeom>
        </p:spPr>
      </p:pic>
      <p:sp>
        <p:nvSpPr>
          <p:cNvPr id="28" name="Text 0"/>
          <p:cNvSpPr/>
          <p:nvPr/>
        </p:nvSpPr>
        <p:spPr>
          <a:xfrm>
            <a:off x="381000" y="381000"/>
            <a:ext cx="125730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indent="0" marL="0">
              <a:lnSpc>
                <a:spcPts val="3000"/>
              </a:lnSpc>
              <a:buNone/>
            </a:pPr>
            <a:r>
              <a:rPr lang="en-US" sz="2426" b="1" dirty="0">
                <a:solidFill>
                  <a:srgbClr val="7FBA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Tantangan PIO</a:t>
            </a:r>
            <a:endParaRPr lang="en-US" sz="2426" dirty="0"/>
          </a:p>
        </p:txBody>
      </p:sp>
      <p:sp>
        <p:nvSpPr>
          <p:cNvPr id="29" name="Text 1"/>
          <p:cNvSpPr/>
          <p:nvPr/>
        </p:nvSpPr>
        <p:spPr>
          <a:xfrm>
            <a:off x="449580" y="2047875"/>
            <a:ext cx="352044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lnSpc>
                <a:spcPts val="2100"/>
              </a:lnSpc>
              <a:buNone/>
            </a:pPr>
            <a:r>
              <a:rPr lang="en-US" sz="1380" dirty="0">
                <a:solidFill>
                  <a:srgbClr val="33333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Pengelolaan Talenta</a:t>
            </a:r>
            <a:endParaRPr lang="en-US" sz="1380" dirty="0"/>
          </a:p>
        </p:txBody>
      </p:sp>
      <p:sp>
        <p:nvSpPr>
          <p:cNvPr id="30" name="Text 2"/>
          <p:cNvSpPr/>
          <p:nvPr/>
        </p:nvSpPr>
        <p:spPr>
          <a:xfrm>
            <a:off x="609600" y="2428875"/>
            <a:ext cx="32004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indent="0" marL="0">
              <a:lnSpc>
                <a:spcPts val="1800"/>
              </a:lnSpc>
              <a:buNone/>
            </a:pPr>
            <a:r>
              <a:rPr lang="en-US" sz="1120" dirty="0">
                <a:solidFill>
                  <a:srgbClr val="33333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Organisasi menghadapi tantangan dalam merumuskan kebijakan rekrutmen, analisis pekerjaan, dan pelatihan di era teknologi yang terus berkembang.</a:t>
            </a:r>
            <a:endParaRPr lang="en-US" sz="1120" dirty="0"/>
          </a:p>
        </p:txBody>
      </p:sp>
      <p:sp>
        <p:nvSpPr>
          <p:cNvPr id="31" name="Text 3"/>
          <p:cNvSpPr/>
          <p:nvPr/>
        </p:nvSpPr>
        <p:spPr>
          <a:xfrm>
            <a:off x="971550" y="4724400"/>
            <a:ext cx="29718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1500"/>
              </a:lnSpc>
              <a:buNone/>
            </a:pPr>
            <a:r>
              <a:rPr lang="en-US" sz="98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Hanya</a:t>
            </a:r>
            <a:pPr indent="0" marL="0">
              <a:lnSpc>
                <a:spcPts val="1500"/>
              </a:lnSpc>
              <a:buNone/>
            </a:pPr>
            <a:r>
              <a:rPr lang="en-US" sz="980" dirty="0">
                <a:solidFill>
                  <a:srgbClr val="FFA5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1 dalam 10</a:t>
            </a:r>
            <a:pPr indent="0" marL="0">
              <a:lnSpc>
                <a:spcPts val="1500"/>
              </a:lnSpc>
              <a:buNone/>
            </a:pPr>
            <a:r>
              <a:rPr lang="en-US" sz="98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karyawan menggunakan AI setiap minggu</a:t>
            </a:r>
            <a:endParaRPr lang="en-US" sz="980" dirty="0"/>
          </a:p>
        </p:txBody>
      </p:sp>
      <p:sp>
        <p:nvSpPr>
          <p:cNvPr id="32" name="Text 4"/>
          <p:cNvSpPr/>
          <p:nvPr/>
        </p:nvSpPr>
        <p:spPr>
          <a:xfrm>
            <a:off x="952500" y="5334000"/>
            <a:ext cx="29718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1500"/>
              </a:lnSpc>
              <a:buNone/>
            </a:pPr>
            <a:r>
              <a:rPr lang="en-US" sz="98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Penurunan</a:t>
            </a:r>
            <a:pPr indent="0" marL="0">
              <a:lnSpc>
                <a:spcPts val="1500"/>
              </a:lnSpc>
              <a:buNone/>
            </a:pPr>
            <a:r>
              <a:rPr lang="en-US" sz="980" dirty="0">
                <a:solidFill>
                  <a:srgbClr val="FFA5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6%</a:t>
            </a:r>
            <a:pPr indent="0" marL="0">
              <a:lnSpc>
                <a:spcPts val="1500"/>
              </a:lnSpc>
              <a:buNone/>
            </a:pPr>
            <a:r>
              <a:rPr lang="en-US" sz="98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dalam karyawan yang merasa "sangat siap" bekerja dengan AI antara 2023-2024</a:t>
            </a:r>
            <a:endParaRPr lang="en-US" sz="980" dirty="0"/>
          </a:p>
        </p:txBody>
      </p:sp>
      <p:sp>
        <p:nvSpPr>
          <p:cNvPr id="33" name="Text 5"/>
          <p:cNvSpPr/>
          <p:nvPr/>
        </p:nvSpPr>
        <p:spPr>
          <a:xfrm>
            <a:off x="4335780" y="2047875"/>
            <a:ext cx="352044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lnSpc>
                <a:spcPts val="2100"/>
              </a:lnSpc>
              <a:buNone/>
            </a:pPr>
            <a:r>
              <a:rPr lang="en-US" sz="1380" dirty="0">
                <a:solidFill>
                  <a:srgbClr val="33333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Kesejahteraan di Tempat Kerja</a:t>
            </a:r>
            <a:endParaRPr lang="en-US" sz="1380" dirty="0"/>
          </a:p>
        </p:txBody>
      </p:sp>
      <p:sp>
        <p:nvSpPr>
          <p:cNvPr id="34" name="Text 6"/>
          <p:cNvSpPr/>
          <p:nvPr/>
        </p:nvSpPr>
        <p:spPr>
          <a:xfrm>
            <a:off x="4495800" y="2428875"/>
            <a:ext cx="320040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indent="0" marL="0">
              <a:lnSpc>
                <a:spcPts val="1800"/>
              </a:lnSpc>
              <a:buNone/>
            </a:pPr>
            <a:r>
              <a:rPr lang="en-US" sz="1120" dirty="0">
                <a:solidFill>
                  <a:srgbClr val="33333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Kesehatan mental dan fisik telah menjadi prioritas utama, dengan tingkat stres dan kelelahan yang signifikan di antara pekerja.</a:t>
            </a:r>
            <a:endParaRPr lang="en-US" sz="1120" dirty="0"/>
          </a:p>
        </p:txBody>
      </p:sp>
      <p:sp>
        <p:nvSpPr>
          <p:cNvPr id="35" name="Text 7"/>
          <p:cNvSpPr/>
          <p:nvPr/>
        </p:nvSpPr>
        <p:spPr>
          <a:xfrm>
            <a:off x="4686300" y="3733800"/>
            <a:ext cx="29718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1500"/>
              </a:lnSpc>
              <a:buNone/>
            </a:pPr>
            <a:r>
              <a:rPr lang="en-US" sz="98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Kepuasan karyawan mencapai</a:t>
            </a:r>
            <a:pPr indent="0" marL="0">
              <a:lnSpc>
                <a:spcPts val="1500"/>
              </a:lnSpc>
              <a:buNone/>
            </a:pPr>
            <a:r>
              <a:rPr lang="en-US" sz="980" dirty="0">
                <a:solidFill>
                  <a:srgbClr val="FFA5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11-tahunan</a:t>
            </a:r>
            <a:pPr indent="0" marL="0">
              <a:lnSpc>
                <a:spcPts val="1500"/>
              </a:lnSpc>
              <a:buNone/>
            </a:pPr>
            <a:r>
              <a:rPr lang="en-US" sz="98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yang terendah sejak 2014 (2024)</a:t>
            </a:r>
            <a:endParaRPr lang="en-US" sz="980" dirty="0"/>
          </a:p>
        </p:txBody>
      </p:sp>
      <p:sp>
        <p:nvSpPr>
          <p:cNvPr id="36" name="Text 8"/>
          <p:cNvSpPr/>
          <p:nvPr/>
        </p:nvSpPr>
        <p:spPr>
          <a:xfrm>
            <a:off x="4848225" y="4343400"/>
            <a:ext cx="2971800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1500"/>
              </a:lnSpc>
              <a:buNone/>
            </a:pPr>
            <a:r>
              <a:rPr lang="en-US" sz="980" dirty="0">
                <a:solidFill>
                  <a:srgbClr val="FFA5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1 dari 5</a:t>
            </a:r>
            <a:pPr indent="0" marL="0">
              <a:lnSpc>
                <a:spcPts val="1500"/>
              </a:lnSpc>
              <a:buNone/>
            </a:pPr>
            <a:r>
              <a:rPr lang="en-US" sz="98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pekerja global merasakan dampak negatif terhadap kesehatan mental karena pekerjaan</a:t>
            </a:r>
            <a:endParaRPr lang="en-US" sz="980" dirty="0"/>
          </a:p>
        </p:txBody>
      </p:sp>
      <p:sp>
        <p:nvSpPr>
          <p:cNvPr id="37" name="Text 9"/>
          <p:cNvSpPr/>
          <p:nvPr/>
        </p:nvSpPr>
        <p:spPr>
          <a:xfrm>
            <a:off x="4886325" y="5143500"/>
            <a:ext cx="2971800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1500"/>
              </a:lnSpc>
              <a:buNone/>
            </a:pPr>
            <a:r>
              <a:rPr lang="en-US" sz="980" dirty="0">
                <a:solidFill>
                  <a:srgbClr val="FFA5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42%</a:t>
            </a:r>
            <a:pPr indent="0" marL="0">
              <a:lnSpc>
                <a:spcPts val="1500"/>
              </a:lnSpc>
              <a:buNone/>
            </a:pPr>
            <a:r>
              <a:rPr lang="en-US" sz="98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pekerja AS khawatir tentang dampak karir negatif jika mereka membahas kesehatan mental di tempat kerja</a:t>
            </a:r>
            <a:endParaRPr lang="en-US" sz="980" dirty="0"/>
          </a:p>
        </p:txBody>
      </p:sp>
      <p:sp>
        <p:nvSpPr>
          <p:cNvPr id="38" name="Text 10"/>
          <p:cNvSpPr/>
          <p:nvPr/>
        </p:nvSpPr>
        <p:spPr>
          <a:xfrm>
            <a:off x="8221980" y="2047875"/>
            <a:ext cx="352044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lnSpc>
                <a:spcPts val="2100"/>
              </a:lnSpc>
              <a:buNone/>
            </a:pPr>
            <a:r>
              <a:rPr lang="en-US" sz="1380" dirty="0">
                <a:solidFill>
                  <a:srgbClr val="33333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Dinamika Antarkultural</a:t>
            </a:r>
            <a:endParaRPr lang="en-US" sz="1380" dirty="0"/>
          </a:p>
        </p:txBody>
      </p:sp>
      <p:sp>
        <p:nvSpPr>
          <p:cNvPr id="39" name="Text 11"/>
          <p:cNvSpPr/>
          <p:nvPr/>
        </p:nvSpPr>
        <p:spPr>
          <a:xfrm>
            <a:off x="8382000" y="2428875"/>
            <a:ext cx="32004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indent="0" marL="0">
              <a:lnSpc>
                <a:spcPts val="1800"/>
              </a:lnSpc>
              <a:buNone/>
            </a:pPr>
            <a:r>
              <a:rPr lang="en-US" sz="1120" dirty="0">
                <a:solidFill>
                  <a:srgbClr val="33333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Globalisasi telah memperkenalkan kompleksitas dalam mengelola perilaku organisasional yang bervariasi di antara budaya.</a:t>
            </a:r>
            <a:endParaRPr lang="en-US" sz="1120" dirty="0"/>
          </a:p>
        </p:txBody>
      </p:sp>
      <p:sp>
        <p:nvSpPr>
          <p:cNvPr id="40" name="Text 12"/>
          <p:cNvSpPr/>
          <p:nvPr/>
        </p:nvSpPr>
        <p:spPr>
          <a:xfrm>
            <a:off x="8572500" y="3733800"/>
            <a:ext cx="2971800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indent="0" marL="0">
              <a:lnSpc>
                <a:spcPts val="1500"/>
              </a:lnSpc>
              <a:buNone/>
            </a:pPr>
            <a:r>
              <a:rPr lang="en-US" sz="98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Perlu memahami bagaimana nilai dan norma budaya mempengaruhi gaya kepemimpinan, dinamika tim, dan pola komunikasi</a:t>
            </a:r>
            <a:endParaRPr lang="en-US" sz="980" dirty="0"/>
          </a:p>
        </p:txBody>
      </p:sp>
      <p:sp>
        <p:nvSpPr>
          <p:cNvPr id="41" name="Text 13"/>
          <p:cNvSpPr/>
          <p:nvPr/>
        </p:nvSpPr>
        <p:spPr>
          <a:xfrm>
            <a:off x="8743950" y="4533900"/>
            <a:ext cx="2971800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indent="0" marL="0">
              <a:lnSpc>
                <a:spcPts val="1500"/>
              </a:lnSpc>
              <a:buNone/>
            </a:pPr>
            <a:r>
              <a:rPr lang="en-US" sz="98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Perlu pindah dari perbandingan nilai sederhana untuk memasukkan faktor konteks sosial dan organisational</a:t>
            </a:r>
            <a:endParaRPr lang="en-US" sz="980" dirty="0"/>
          </a:p>
        </p:txBody>
      </p:sp>
      <p:sp>
        <p:nvSpPr>
          <p:cNvPr id="42" name="Text 14"/>
          <p:cNvSpPr/>
          <p:nvPr/>
        </p:nvSpPr>
        <p:spPr>
          <a:xfrm>
            <a:off x="8743950" y="5334000"/>
            <a:ext cx="29718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indent="0" marL="0">
              <a:lnSpc>
                <a:spcPts val="1500"/>
              </a:lnSpc>
              <a:buNone/>
            </a:pPr>
            <a:r>
              <a:rPr lang="en-US" sz="98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Memahami nuansa antarmuka budaya untuk operasi global yang efektif</a:t>
            </a:r>
            <a:endParaRPr lang="en-US" sz="980" dirty="0"/>
          </a:p>
        </p:txBody>
      </p:sp>
      <p:sp>
        <p:nvSpPr>
          <p:cNvPr id="43" name="Text 15"/>
          <p:cNvSpPr/>
          <p:nvPr/>
        </p:nvSpPr>
        <p:spPr>
          <a:xfrm>
            <a:off x="381000" y="6248400"/>
            <a:ext cx="125730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lnSpc>
                <a:spcPts val="1800"/>
              </a:lnSpc>
              <a:buNone/>
            </a:pPr>
            <a:r>
              <a:rPr lang="en-US" sz="1120" dirty="0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9/10</a:t>
            </a:r>
            <a:endParaRPr lang="en-US" sz="112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2025-09-24T08:17:08Z</dcterms:created>
  <dcterms:modified xsi:type="dcterms:W3CDTF">2025-09-24T08:17:08Z</dcterms:modified>
</cp:coreProperties>
</file>